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9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81" r:id="rId25"/>
    <p:sldId id="279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87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29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7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03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29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1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3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8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16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09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2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8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03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1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oogle.com/m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m/m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map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google.com/m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ogle.com/m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839849"/>
            <a:ext cx="10439399" cy="3307883"/>
          </a:xfrm>
        </p:spPr>
        <p:txBody>
          <a:bodyPr anchor="ctr"/>
          <a:lstStyle/>
          <a:p>
            <a:pPr algn="ctr"/>
            <a:r>
              <a:rPr lang="hu-HU" sz="4400" b="1" dirty="0"/>
              <a:t>Marketing és informatika Magyarkanizsa község turizmusának szolgálatában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9867" y="5201508"/>
            <a:ext cx="7766936" cy="10968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7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75276" cy="1320800"/>
          </a:xfrm>
        </p:spPr>
        <p:txBody>
          <a:bodyPr>
            <a:normAutofit/>
          </a:bodyPr>
          <a:lstStyle/>
          <a:p>
            <a:r>
              <a:rPr lang="hu-HU" sz="3200" b="1" dirty="0"/>
              <a:t>A keresőmotorok működése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Előfordulhat, hogy a keresőmotorok pontosan ugyanazt a tartalomrészletet találják meg különböző webhelyeken (</a:t>
            </a:r>
            <a:r>
              <a:rPr lang="hu-HU" dirty="0" err="1"/>
              <a:t>pl</a:t>
            </a:r>
            <a:r>
              <a:rPr lang="hu-HU" dirty="0"/>
              <a:t> kávézó Magyarkanizsa). </a:t>
            </a:r>
            <a:endParaRPr lang="en-US" dirty="0"/>
          </a:p>
          <a:p>
            <a:pPr algn="just"/>
            <a:r>
              <a:rPr lang="hu-HU" dirty="0"/>
              <a:t>Tegyük fel, hogy Ön egy kávézót </a:t>
            </a:r>
            <a:r>
              <a:rPr lang="hu-HU" dirty="0" smtClean="0"/>
              <a:t>keres</a:t>
            </a:r>
            <a:r>
              <a:rPr lang="en-US" dirty="0"/>
              <a:t>,</a:t>
            </a:r>
            <a:r>
              <a:rPr lang="hu-HU" dirty="0" smtClean="0"/>
              <a:t> </a:t>
            </a:r>
            <a:r>
              <a:rPr lang="hu-HU" dirty="0"/>
              <a:t>és azt veszi észre, hogy a kávézó leírása szóról szóra megegyezik a egy híranyagban, turisztikai oldalon és az Art Hotel </a:t>
            </a:r>
            <a:r>
              <a:rPr lang="hu-HU" dirty="0" err="1" smtClean="0"/>
              <a:t>Kanji</a:t>
            </a:r>
            <a:r>
              <a:rPr lang="en-US" dirty="0"/>
              <a:t>z</a:t>
            </a:r>
            <a:r>
              <a:rPr lang="hu-HU" dirty="0" smtClean="0"/>
              <a:t>a oldalon.</a:t>
            </a:r>
            <a:endParaRPr lang="en-US" dirty="0" smtClean="0"/>
          </a:p>
          <a:p>
            <a:pPr algn="just"/>
            <a:r>
              <a:rPr lang="en-US" dirty="0" smtClean="0"/>
              <a:t>A </a:t>
            </a:r>
            <a:r>
              <a:rPr lang="hu-HU" dirty="0" smtClean="0"/>
              <a:t>leírást </a:t>
            </a:r>
            <a:r>
              <a:rPr lang="hu-HU" dirty="0"/>
              <a:t>valószínűleg a tulajdonosnak kell jól megcsinálnia, keresőmotornak most viszont el kell döntenie, hogy melyik szövegpéldányt vegye fel az indexbe. Nincs szükség több száz ismétlődésre, ezért nem előnyös az összes oldalt felvenni.</a:t>
            </a:r>
            <a:endParaRPr lang="en-US" dirty="0"/>
          </a:p>
          <a:p>
            <a:pPr algn="just"/>
            <a:r>
              <a:rPr lang="hu-HU" dirty="0" smtClean="0"/>
              <a:t>ha </a:t>
            </a:r>
            <a:r>
              <a:rPr lang="hu-HU" dirty="0"/>
              <a:t>kávézónk van és ír kávét forgalmazunk valószínűleg előnyösebb, ha saját maga készíti el a leírást amely egyedi és nem található meg más helyeken is, például a gyártó oldalán.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3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/>
              <a:t>A keresőmotorok működése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 </a:t>
            </a:r>
            <a:r>
              <a:rPr lang="hu-HU" dirty="0" smtClean="0"/>
              <a:t>keresőmotor </a:t>
            </a:r>
            <a:r>
              <a:rPr lang="hu-HU" dirty="0"/>
              <a:t>összeveti a szavakat és kifejezéseket az indexével és egyezéseket </a:t>
            </a:r>
            <a:r>
              <a:rPr lang="hu-HU" dirty="0" smtClean="0"/>
              <a:t>keres.</a:t>
            </a:r>
            <a:endParaRPr lang="en-US" dirty="0" smtClean="0"/>
          </a:p>
          <a:p>
            <a:pPr algn="just"/>
            <a:r>
              <a:rPr lang="hu-HU" dirty="0" smtClean="0"/>
              <a:t>ha </a:t>
            </a:r>
            <a:r>
              <a:rPr lang="hu-HU" dirty="0"/>
              <a:t>több százmilliónyi találatot ad </a:t>
            </a:r>
            <a:r>
              <a:rPr lang="hu-HU" dirty="0" smtClean="0"/>
              <a:t>eredményül?</a:t>
            </a:r>
          </a:p>
          <a:p>
            <a:pPr algn="just"/>
            <a:r>
              <a:rPr lang="hu-HU" dirty="0" smtClean="0"/>
              <a:t>Itt </a:t>
            </a:r>
            <a:r>
              <a:rPr lang="hu-HU" dirty="0"/>
              <a:t>kap </a:t>
            </a:r>
            <a:r>
              <a:rPr lang="hu-HU" b="1" dirty="0"/>
              <a:t>főszerepet</a:t>
            </a:r>
            <a:r>
              <a:rPr lang="hu-HU" dirty="0"/>
              <a:t> a következő művelet: a </a:t>
            </a:r>
            <a:r>
              <a:rPr lang="hu-HU" b="1" dirty="0"/>
              <a:t>rangsorolás</a:t>
            </a:r>
            <a:r>
              <a:rPr lang="hu-HU" dirty="0"/>
              <a:t>. A keresőmotorok által használt oldal-rangsorolási mód szigorúan titkos, afféle különleges forrás. Szó szerint több száz módszer létezik arra, ahogyan a keresőmotorok meghatározzák a rangsort; beleértve például az oldalon szereplő szavakat, az oldalra mutató többi webhely számát, valamint a tartalom frissességét. Azonban a rangsor meghatározására használt képlettől függetlenül a cél változatlan: </a:t>
            </a:r>
            <a:r>
              <a:rPr lang="hu-HU" b="1" dirty="0"/>
              <a:t>megkísérelni összekapcsolni a felhasználót azzal, amit keres</a:t>
            </a:r>
            <a:r>
              <a:rPr lang="hu-HU" dirty="0"/>
              <a:t>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9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keresőmotorok működése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 smtClean="0"/>
              <a:t>Az ír kávét ki szeretné próbálni?</a:t>
            </a:r>
          </a:p>
          <a:p>
            <a:pPr algn="just"/>
            <a:r>
              <a:rPr lang="hu-HU" dirty="0" smtClean="0"/>
              <a:t>Ha </a:t>
            </a:r>
            <a:r>
              <a:rPr lang="hu-HU" dirty="0"/>
              <a:t>Ön a „ír kávé a közelben” kifejezésre keres, a keresőmotor megjeleníti a kávét áruló közeli kávézókat, mivel a keresésében szerepelt az Ön tartózkodási helye. Akár még egy térkép is megjelenhet, amely segít Önnek megtalálni a kávézókat. </a:t>
            </a:r>
            <a:endParaRPr lang="hu-HU" dirty="0" smtClean="0"/>
          </a:p>
          <a:p>
            <a:pPr algn="just"/>
            <a:r>
              <a:rPr lang="hu-HU" dirty="0" smtClean="0"/>
              <a:t>Tehát </a:t>
            </a:r>
            <a:r>
              <a:rPr lang="hu-HU" dirty="0"/>
              <a:t>csak emlékeztetőül: a keresőmotorok folyamatosan dolgoznak az internet tartalmának felkutatásán, rendszerezésén és azon, hogy a legrelevánsabb tartalmat jelenítsék meg a </a:t>
            </a:r>
            <a:r>
              <a:rPr lang="hu-HU" dirty="0" smtClean="0"/>
              <a:t>keresők a </a:t>
            </a:r>
            <a:r>
              <a:rPr lang="hu-HU" dirty="0"/>
              <a:t>felhasználók számára. Ezen folyamat megismerése igen hasznos lehet vállalkozása számára, ahogy egyre feljebb sikerül jutnia a keresési találatok listájában.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7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Két </a:t>
            </a:r>
            <a:r>
              <a:rPr lang="hu-HU" b="1" dirty="0"/>
              <a:t>féle keresést különböztetünk meg: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organikus </a:t>
            </a:r>
            <a:r>
              <a:rPr lang="hu-HU" dirty="0"/>
              <a:t>keresés - nem fizetett </a:t>
            </a:r>
            <a:r>
              <a:rPr lang="hu-HU" dirty="0" smtClean="0"/>
              <a:t>eredmények</a:t>
            </a:r>
            <a:endParaRPr lang="en-US" dirty="0"/>
          </a:p>
          <a:p>
            <a:pPr lvl="0"/>
            <a:r>
              <a:rPr lang="hu-HU" dirty="0"/>
              <a:t>keresőmotorral végzett hirdetési találatokat!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dirty="0" smtClean="0"/>
              <a:t>Organikus </a:t>
            </a:r>
            <a:r>
              <a:rPr lang="hu-HU" dirty="0"/>
              <a:t>keresés - nem fizetett eredmények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Ha valaki keresőmotorral keres valamit, az eredményoldalon természetes, más szóval nem fizetett találatokat is lát. </a:t>
            </a:r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természetes találatok jellemzően az oldal közepén jelennek meg; a keresőmotor által megjelenített eredmények pedig azok, amelyek a legjobban megfelelnek a beírt szavaknak: a </a:t>
            </a:r>
            <a:r>
              <a:rPr lang="hu-HU" dirty="0" smtClean="0"/>
              <a:t>lekérdezéseknek.</a:t>
            </a:r>
          </a:p>
          <a:p>
            <a:pPr algn="just"/>
            <a:r>
              <a:rPr lang="hu-HU" dirty="0" smtClean="0"/>
              <a:t>Az </a:t>
            </a:r>
            <a:r>
              <a:rPr lang="hu-HU" dirty="0"/>
              <a:t>eredményoldalakon emellett hirdetések, más néven fizetett találatok is megjelennek, a többi találattól külön, hirdetésként megjelölve. Noha a természetes találatok és a hirdetések ugyanazon az oldalon szerepelnek, van köztük egy lényeges különbség: a természetes találatok közötti szereplés </a:t>
            </a:r>
            <a:r>
              <a:rPr lang="hu-HU" dirty="0" smtClean="0"/>
              <a:t>ingyenes.</a:t>
            </a:r>
          </a:p>
          <a:p>
            <a:pPr algn="just"/>
            <a:r>
              <a:rPr lang="hu-HU" dirty="0" smtClean="0"/>
              <a:t>A </a:t>
            </a:r>
            <a:r>
              <a:rPr lang="hu-HU" b="1" dirty="0"/>
              <a:t>webhelyek nem fizetnek azért, hogy megjelenjenek ebben a </a:t>
            </a:r>
            <a:r>
              <a:rPr lang="hu-HU" b="1" dirty="0" smtClean="0"/>
              <a:t>listában</a:t>
            </a:r>
            <a:r>
              <a:rPr lang="hu-HU" dirty="0" smtClean="0"/>
              <a:t>!!!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8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Keresőmotorral </a:t>
            </a:r>
            <a:r>
              <a:rPr lang="hu-HU" sz="3200" dirty="0"/>
              <a:t>végzett hirdetési </a:t>
            </a:r>
            <a:r>
              <a:rPr lang="hu-HU" sz="3200" dirty="0" smtClean="0"/>
              <a:t>találatok!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Hogyan működik a keresőmotoros hirdetés?</a:t>
            </a:r>
          </a:p>
          <a:p>
            <a:r>
              <a:rPr lang="hu-HU" dirty="0"/>
              <a:t>Hogyan versengenek egymással a vállalkozások, hogy az ő hirdetésük jelenjen meg?</a:t>
            </a:r>
          </a:p>
          <a:p>
            <a:r>
              <a:rPr lang="hu-HU" dirty="0"/>
              <a:t>“</a:t>
            </a:r>
            <a:r>
              <a:rPr lang="hu-HU" dirty="0" err="1"/>
              <a:t>Last</a:t>
            </a:r>
            <a:r>
              <a:rPr lang="hu-HU" dirty="0"/>
              <a:t> Minute Magyarkanizsa” szóra nincs fizetett hirdetés  kizárólag az organikus eredmények jelennek meg, amelyekből választhatunk. A találatok egy részét a keresőmotorokban működő organikus képlet választja ki.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3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Keresőmotorral </a:t>
            </a:r>
            <a:r>
              <a:rPr lang="hu-HU" sz="3200" dirty="0"/>
              <a:t>végzett hirdetési </a:t>
            </a:r>
            <a:r>
              <a:rPr lang="hu-HU" sz="3200" dirty="0" smtClean="0"/>
              <a:t>találatok!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hu-HU" dirty="0" smtClean="0"/>
              <a:t>“</a:t>
            </a:r>
            <a:r>
              <a:rPr lang="hu-HU" dirty="0" err="1"/>
              <a:t>last</a:t>
            </a:r>
            <a:r>
              <a:rPr lang="hu-HU" dirty="0"/>
              <a:t> </a:t>
            </a:r>
            <a:r>
              <a:rPr lang="hu-HU" dirty="0" err="1"/>
              <a:t>minut</a:t>
            </a:r>
            <a:r>
              <a:rPr lang="hu-HU" dirty="0"/>
              <a:t>”  szöveget írjuk be hirdetések nagyon hasonlítanak a természetes eredményekhez. </a:t>
            </a:r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v</a:t>
            </a:r>
            <a:r>
              <a:rPr lang="hu-HU" dirty="0" smtClean="0"/>
              <a:t>életlen. </a:t>
            </a:r>
          </a:p>
          <a:p>
            <a:pPr algn="just"/>
            <a:r>
              <a:rPr lang="hu-HU" dirty="0" smtClean="0"/>
              <a:t>Ezért </a:t>
            </a:r>
            <a:r>
              <a:rPr lang="hu-HU" dirty="0"/>
              <a:t>olyan eredményes a fizetett hirdetés. A keresőmotor legfontosabb feladata, hogy </a:t>
            </a:r>
            <a:r>
              <a:rPr lang="hu-HU" b="1" dirty="0"/>
              <a:t>megmutassa a keresett eredményeket</a:t>
            </a:r>
            <a:r>
              <a:rPr lang="hu-HU" dirty="0"/>
              <a:t>, és ez a </a:t>
            </a:r>
            <a:r>
              <a:rPr lang="hu-HU" b="1" dirty="0"/>
              <a:t>hirdetésekre is kiterjed</a:t>
            </a:r>
            <a:r>
              <a:rPr lang="hu-HU" dirty="0"/>
              <a:t>. </a:t>
            </a:r>
          </a:p>
          <a:p>
            <a:pPr algn="just"/>
            <a:r>
              <a:rPr lang="hu-HU" dirty="0" smtClean="0"/>
              <a:t>A megjelenő </a:t>
            </a:r>
            <a:r>
              <a:rPr lang="hu-HU" dirty="0"/>
              <a:t>hirdetések kiegészítik az eredményoldal tartalmát, azzal a céllal, hogy a keresést végzők megtalálják, amit keresnek. </a:t>
            </a:r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hirdetők minden egyes keresés alkalmával azért versengenek, hogy megjeleníthessék a </a:t>
            </a:r>
            <a:r>
              <a:rPr lang="hu-HU" dirty="0" smtClean="0"/>
              <a:t>hirdetésüket</a:t>
            </a:r>
            <a:endParaRPr lang="sr-Cyrl-RS" dirty="0" smtClean="0"/>
          </a:p>
          <a:p>
            <a:pPr algn="just"/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hu-HU" dirty="0" smtClean="0"/>
              <a:t>egy </a:t>
            </a:r>
            <a:r>
              <a:rPr lang="hu-HU" dirty="0"/>
              <a:t>törtmásodperc alatt megtörténik, a keresést végző pedig csak a győzteseket, azaz az oldalon megjelenő hirdetéseket látja. Ahhoz, hogy eldöntse, melyik hirdetés nyerjen, a keresőmotor két szempontot vesz figyelembe: az árajánlatot és a minőséget. </a:t>
            </a:r>
            <a:endParaRPr lang="en-US" dirty="0" smtClean="0"/>
          </a:p>
          <a:p>
            <a:pPr algn="just"/>
            <a:r>
              <a:rPr lang="hu-HU" dirty="0" smtClean="0"/>
              <a:t>Az </a:t>
            </a:r>
            <a:r>
              <a:rPr lang="hu-HU" dirty="0"/>
              <a:t>árajánlat az a maximális összeg, amelyet a hirdető hajlandó egy kattintásért fizetni. Ha valaki rákattint a hirdetésre, a hirdetőnek az árajánlattal megegyező vagy olykor kevesebb összeget kell fizetnie</a:t>
            </a:r>
            <a:r>
              <a:rPr lang="hu-HU" dirty="0" smtClean="0"/>
              <a:t>.</a:t>
            </a:r>
            <a:endParaRPr lang="en-US" dirty="0" smtClean="0"/>
          </a:p>
          <a:p>
            <a:pPr algn="just"/>
            <a:r>
              <a:rPr lang="hu-HU" dirty="0" smtClean="0"/>
              <a:t>Azaz </a:t>
            </a:r>
            <a:r>
              <a:rPr lang="hu-HU" dirty="0"/>
              <a:t>ha egy hirdető 2 dinárt ajánl egy kulcsszóért, akkor ennyit hajlandó fizetni egy kattintásért. Ha egy hirdetés megjelenik az oldalon, de senki sem kattint rá, ez semmibe nem kerül a </a:t>
            </a:r>
            <a:r>
              <a:rPr lang="hu-HU" dirty="0" smtClean="0"/>
              <a:t>hirdetőnek.</a:t>
            </a:r>
            <a:endParaRPr lang="en-US" dirty="0" smtClean="0"/>
          </a:p>
          <a:p>
            <a:pPr algn="just"/>
            <a:r>
              <a:rPr lang="hu-HU" dirty="0" smtClean="0"/>
              <a:t>Ideális </a:t>
            </a:r>
            <a:r>
              <a:rPr lang="hu-HU" dirty="0"/>
              <a:t>esetben az árajánlatok értéke megfelel a vállalathoz tartozó kulcsszavak értékének. Az összeg azonban a hirdetőtől </a:t>
            </a:r>
            <a:r>
              <a:rPr lang="hu-HU" dirty="0" smtClean="0"/>
              <a:t>függ.</a:t>
            </a:r>
            <a:endParaRPr lang="en-US" dirty="0" smtClean="0"/>
          </a:p>
          <a:p>
            <a:pPr algn="just"/>
            <a:r>
              <a:rPr lang="hu-HU" dirty="0" smtClean="0"/>
              <a:t>Lehet</a:t>
            </a:r>
            <a:r>
              <a:rPr lang="hu-HU" dirty="0"/>
              <a:t>, hogy néhány hirdető ötven </a:t>
            </a:r>
            <a:r>
              <a:rPr lang="hu-HU" dirty="0" err="1"/>
              <a:t>parát</a:t>
            </a:r>
            <a:r>
              <a:rPr lang="hu-HU" dirty="0"/>
              <a:t> ajánl egy kulcsszóért, míg mások akár 10 dinárt is. </a:t>
            </a:r>
            <a:endParaRPr lang="en-US" dirty="0" smtClean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2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Keresőmotorral végzett hirdetési találatok!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31651"/>
          </a:xfrm>
        </p:spPr>
        <p:txBody>
          <a:bodyPr>
            <a:normAutofit/>
          </a:bodyPr>
          <a:lstStyle/>
          <a:p>
            <a:pPr algn="just"/>
            <a:r>
              <a:rPr lang="hu-HU" dirty="0"/>
              <a:t>Az árajánlatok átlagértéke ágazatonként és kulcsszavanként más és </a:t>
            </a:r>
            <a:r>
              <a:rPr lang="hu-HU" dirty="0" smtClean="0"/>
              <a:t>más.</a:t>
            </a:r>
            <a:endParaRPr lang="en-US" dirty="0" smtClean="0"/>
          </a:p>
          <a:p>
            <a:pPr algn="just"/>
            <a:r>
              <a:rPr lang="hu-HU" dirty="0" smtClean="0"/>
              <a:t>Az </a:t>
            </a:r>
            <a:r>
              <a:rPr lang="hu-HU" dirty="0"/>
              <a:t>árajánlat fontos, de ugyanannyit számít a minőség. </a:t>
            </a:r>
            <a:endParaRPr lang="en-US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licitet nem mindig a legmagasabb ajánlatot tevő nyeri. A keresőmotorok értékelik a keresésnek minél inkább megfelelő hirdetéseket és kulcsszavakat. Lehetséges, hogy a releváns hirdetések akkor is magasabb rangsorolást kapnak az eredményoldalon, ha alacsonyabb árajánlat áll mögöttük. Előfordulhat, hogy az árajánlat értékétől függetlenül a keresőmotor nem jelenít meg egy hirdetést, ha az nem </a:t>
            </a:r>
            <a:r>
              <a:rPr lang="hu-HU" dirty="0" smtClean="0"/>
              <a:t>releváns.</a:t>
            </a:r>
            <a:endParaRPr lang="en-US" dirty="0" smtClean="0"/>
          </a:p>
          <a:p>
            <a:pPr algn="just"/>
            <a:r>
              <a:rPr lang="en-US" dirty="0" err="1" smtClean="0"/>
              <a:t>Lesz</a:t>
            </a:r>
            <a:r>
              <a:rPr lang="hu-HU" dirty="0" err="1" smtClean="0"/>
              <a:t>ögezhetjük</a:t>
            </a:r>
            <a:r>
              <a:rPr lang="hu-HU" dirty="0" smtClean="0"/>
              <a:t>: </a:t>
            </a:r>
            <a:r>
              <a:rPr lang="hu-HU" dirty="0"/>
              <a:t>a fizetett hirdetések másfajta lehetőséget adnak a hirdetések és szolgáltatások népszerűsítésére a keresőmotor </a:t>
            </a:r>
            <a:r>
              <a:rPr lang="hu-HU" dirty="0" smtClean="0"/>
              <a:t>eredményoldalain.</a:t>
            </a:r>
          </a:p>
          <a:p>
            <a:pPr algn="just"/>
            <a:r>
              <a:rPr lang="hu-HU" dirty="0" smtClean="0"/>
              <a:t>Egy </a:t>
            </a:r>
            <a:r>
              <a:rPr lang="hu-HU" dirty="0"/>
              <a:t>jól megtervezett keresési reklámkampánnyal abban a pillanatban elérheti az ügyfeleket, amint azok megnézik az ajánlatát. 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5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Egyéb online hirdetési </a:t>
            </a:r>
            <a:r>
              <a:rPr lang="hu-HU" b="1" dirty="0" smtClean="0"/>
              <a:t>lehetőségek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A közösségi média </a:t>
            </a:r>
            <a:r>
              <a:rPr lang="hu-HU" dirty="0" smtClean="0"/>
              <a:t>marketing célja</a:t>
            </a:r>
            <a:r>
              <a:rPr lang="hu-HU" dirty="0"/>
              <a:t>, hogy a </a:t>
            </a:r>
            <a:r>
              <a:rPr lang="hu-HU" dirty="0" err="1"/>
              <a:t>Facebook</a:t>
            </a:r>
            <a:r>
              <a:rPr lang="hu-HU" dirty="0"/>
              <a:t>, </a:t>
            </a:r>
            <a:r>
              <a:rPr lang="hu-HU" dirty="0" err="1"/>
              <a:t>Twitter</a:t>
            </a:r>
            <a:r>
              <a:rPr lang="hu-HU" dirty="0"/>
              <a:t>, </a:t>
            </a:r>
            <a:r>
              <a:rPr lang="hu-HU" dirty="0" err="1"/>
              <a:t>Youtube</a:t>
            </a:r>
            <a:r>
              <a:rPr lang="hu-HU" dirty="0"/>
              <a:t> </a:t>
            </a:r>
            <a:r>
              <a:rPr lang="hu-HU" dirty="0" err="1"/>
              <a:t>Google</a:t>
            </a:r>
            <a:r>
              <a:rPr lang="hu-HU" dirty="0"/>
              <a:t>+, </a:t>
            </a:r>
            <a:r>
              <a:rPr lang="hu-HU" dirty="0" err="1"/>
              <a:t>Instagram</a:t>
            </a:r>
            <a:r>
              <a:rPr lang="hu-HU" dirty="0"/>
              <a:t> és további platformok segítségével növeljük a keresletet egy-egy cégünk terméke vagy szolgáltatása </a:t>
            </a:r>
            <a:r>
              <a:rPr lang="hu-HU" dirty="0" smtClean="0"/>
              <a:t>iránt.</a:t>
            </a:r>
          </a:p>
          <a:p>
            <a:pPr algn="just"/>
            <a:r>
              <a:rPr lang="hu-HU" dirty="0" smtClean="0"/>
              <a:t>A </a:t>
            </a:r>
            <a:r>
              <a:rPr lang="hu-HU" dirty="0"/>
              <a:t>közösségi médiában számtalan lehetőség rejlik: növelhetjük a cégünk honlapjának a forgalmát egy-egy jól célzott </a:t>
            </a:r>
            <a:r>
              <a:rPr lang="hu-HU" dirty="0" err="1"/>
              <a:t>Facebook</a:t>
            </a:r>
            <a:r>
              <a:rPr lang="hu-HU" dirty="0"/>
              <a:t> hirdetés segítségével, vagy élő kapcsolatot alakíthatunk ki a vásárlókkal oldalkezelés keretében</a:t>
            </a:r>
            <a:r>
              <a:rPr lang="hu-HU" dirty="0" smtClean="0"/>
              <a:t>.</a:t>
            </a:r>
          </a:p>
          <a:p>
            <a:pPr algn="just"/>
            <a:r>
              <a:rPr lang="hu-HU" dirty="0" smtClean="0"/>
              <a:t> </a:t>
            </a:r>
            <a:r>
              <a:rPr lang="hu-HU" dirty="0"/>
              <a:t>Elérhetőek olyan szolgáltatások is, amelyek segítségével telefonhívásra ösztönözhetjük a fogyasztókat, vagy feliratkozókat szerezhetünk az e-mail marketing listára.</a:t>
            </a:r>
            <a:endParaRPr lang="en-US" dirty="0"/>
          </a:p>
          <a:p>
            <a:pPr algn="just"/>
            <a:r>
              <a:rPr lang="hu-HU" dirty="0"/>
              <a:t>A vásárlói lojalitás erősítésére pedig nincs manapság jobb marketing eszköz, mint a közösségi média, különösen az </a:t>
            </a:r>
            <a:r>
              <a:rPr lang="hu-HU" dirty="0" err="1"/>
              <a:t>Instagram</a:t>
            </a:r>
            <a:r>
              <a:rPr lang="hu-HU" dirty="0"/>
              <a:t> és a </a:t>
            </a:r>
            <a:r>
              <a:rPr lang="hu-HU" dirty="0" err="1"/>
              <a:t>Facebook</a:t>
            </a:r>
            <a:r>
              <a:rPr lang="hu-HU" dirty="0"/>
              <a:t> hirdetés.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2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A közösségi média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A közösségi médiában hirdetni jóval összetettebb mint megjeleníteni egy újsághirdetést. </a:t>
            </a:r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közösségi média </a:t>
            </a:r>
            <a:r>
              <a:rPr lang="hu-HU" b="1" dirty="0"/>
              <a:t>nem az egyirányú kommunikáció terepe</a:t>
            </a:r>
            <a:r>
              <a:rPr lang="hu-HU" dirty="0"/>
              <a:t>, hanem a folyamatos interakcióról szól. </a:t>
            </a:r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 err="1"/>
              <a:t>Facebook-on</a:t>
            </a:r>
            <a:r>
              <a:rPr lang="hu-HU" dirty="0"/>
              <a:t> </a:t>
            </a:r>
            <a:r>
              <a:rPr lang="hu-HU" dirty="0" err="1"/>
              <a:t>a</a:t>
            </a:r>
            <a:r>
              <a:rPr lang="hu-HU" dirty="0"/>
              <a:t> vásárlók és a cég között, valamint a vásárlók és más vásárlók között is kapcsolat épül ki. A fogyasztók értékeléseket adnak, kommenteket hagynak és megosztásaikkal a cég marketingjét is </a:t>
            </a:r>
            <a:r>
              <a:rPr lang="hu-HU" dirty="0" smtClean="0"/>
              <a:t>erősíthetik.</a:t>
            </a:r>
          </a:p>
          <a:p>
            <a:pPr algn="just"/>
            <a:r>
              <a:rPr lang="hu-HU" dirty="0" smtClean="0"/>
              <a:t>Fontos </a:t>
            </a:r>
            <a:r>
              <a:rPr lang="hu-HU" dirty="0"/>
              <a:t>azonban látni, hogy az ügyfelek rossz tapasztalatai is úgy terjedhetnek a </a:t>
            </a:r>
            <a:r>
              <a:rPr lang="hu-HU" dirty="0" err="1"/>
              <a:t>Facebookon</a:t>
            </a:r>
            <a:r>
              <a:rPr lang="hu-HU" dirty="0"/>
              <a:t> mint az erdőtűz szélviharban.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7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Marketing és informatika Magyarkanizsa község turizmusának szolgálatában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Hogyan volt mindez régen és most?</a:t>
            </a:r>
          </a:p>
          <a:p>
            <a:r>
              <a:rPr lang="hu-HU" b="1" dirty="0" smtClean="0"/>
              <a:t>Hogyan fog bennünket a turista megtalálni?</a:t>
            </a:r>
          </a:p>
          <a:p>
            <a:r>
              <a:rPr lang="hu-HU" b="1" dirty="0" smtClean="0"/>
              <a:t>Mi a legfontosabb cél?</a:t>
            </a:r>
          </a:p>
        </p:txBody>
      </p:sp>
      <p:pic>
        <p:nvPicPr>
          <p:cNvPr id="7" name="Picture 6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Mitől</a:t>
            </a:r>
            <a:r>
              <a:rPr lang="en-US" dirty="0" smtClean="0"/>
              <a:t> </a:t>
            </a:r>
            <a:r>
              <a:rPr lang="en-US" dirty="0" err="1"/>
              <a:t>különleges</a:t>
            </a:r>
            <a:r>
              <a:rPr lang="en-US" dirty="0"/>
              <a:t> a </a:t>
            </a:r>
            <a:r>
              <a:rPr lang="en-US" dirty="0" err="1"/>
              <a:t>közösségi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209"/>
            <a:ext cx="9369636" cy="5154611"/>
          </a:xfrm>
        </p:spPr>
        <p:txBody>
          <a:bodyPr>
            <a:normAutofit/>
          </a:bodyPr>
          <a:lstStyle/>
          <a:p>
            <a:pPr lvl="0" algn="just"/>
            <a:r>
              <a:rPr lang="hu-HU" dirty="0"/>
              <a:t>A nagyon pontos célzási lehetőségeket kínálnak a fizetős </a:t>
            </a:r>
            <a:r>
              <a:rPr lang="hu-HU" dirty="0" err="1"/>
              <a:t>Facebook</a:t>
            </a:r>
            <a:r>
              <a:rPr lang="hu-HU" dirty="0"/>
              <a:t> hirdetések és az </a:t>
            </a:r>
            <a:r>
              <a:rPr lang="hu-HU" dirty="0" err="1"/>
              <a:t>Instagram</a:t>
            </a:r>
            <a:r>
              <a:rPr lang="hu-HU" dirty="0"/>
              <a:t> </a:t>
            </a:r>
            <a:r>
              <a:rPr lang="hu-HU" dirty="0" smtClean="0"/>
              <a:t>reklámok (pár </a:t>
            </a:r>
            <a:r>
              <a:rPr lang="sr-Latn-RS" dirty="0" smtClean="0"/>
              <a:t>$ </a:t>
            </a:r>
            <a:r>
              <a:rPr lang="sr-Latn-RS" dirty="0" err="1" smtClean="0"/>
              <a:t>ak</a:t>
            </a:r>
            <a:r>
              <a:rPr lang="hu-HU" dirty="0" smtClean="0"/>
              <a:t>ár 25000ember)</a:t>
            </a:r>
            <a:endParaRPr lang="en-US" dirty="0"/>
          </a:p>
          <a:p>
            <a:pPr algn="just"/>
            <a:r>
              <a:rPr lang="hu-HU" dirty="0"/>
              <a:t>relatív alacsony marketingköltségek a hagyományos offline eszközökkel </a:t>
            </a:r>
            <a:r>
              <a:rPr lang="hu-HU" dirty="0" smtClean="0"/>
              <a:t>összehasonlítva </a:t>
            </a:r>
            <a:r>
              <a:rPr lang="hu-HU" dirty="0"/>
              <a:t>(pár </a:t>
            </a:r>
            <a:r>
              <a:rPr lang="sr-Latn-RS" dirty="0"/>
              <a:t>$ </a:t>
            </a:r>
            <a:r>
              <a:rPr lang="sr-Latn-RS" dirty="0" err="1"/>
              <a:t>ak</a:t>
            </a:r>
            <a:r>
              <a:rPr lang="hu-HU" dirty="0"/>
              <a:t>ár 25000ember</a:t>
            </a:r>
            <a:r>
              <a:rPr lang="hu-HU" dirty="0" smtClean="0"/>
              <a:t>)</a:t>
            </a:r>
            <a:endParaRPr lang="en-US" dirty="0"/>
          </a:p>
          <a:p>
            <a:pPr lvl="0" algn="just"/>
            <a:r>
              <a:rPr lang="hu-HU" dirty="0" err="1"/>
              <a:t>remarketing</a:t>
            </a:r>
            <a:r>
              <a:rPr lang="hu-HU" dirty="0"/>
              <a:t> kampányok indíthatóak azoknak a felhasználóknak, akik korábban már jártak a </a:t>
            </a:r>
            <a:r>
              <a:rPr lang="hu-HU" dirty="0" smtClean="0"/>
              <a:t>weboldalunkon (aki </a:t>
            </a:r>
            <a:r>
              <a:rPr lang="hu-HU" dirty="0" err="1" smtClean="0"/>
              <a:t>likolt</a:t>
            </a:r>
            <a:r>
              <a:rPr lang="hu-HU" dirty="0" smtClean="0"/>
              <a:t> meghívható, vagy eseményre hívhatóak…)</a:t>
            </a:r>
            <a:endParaRPr lang="en-US" dirty="0"/>
          </a:p>
          <a:p>
            <a:pPr lvl="0" algn="just"/>
            <a:r>
              <a:rPr lang="hu-HU" dirty="0"/>
              <a:t>a célcsoportok szegmentálhatóak a felhasználók tulajdonságai alapján</a:t>
            </a:r>
            <a:endParaRPr lang="en-US" dirty="0"/>
          </a:p>
          <a:p>
            <a:pPr lvl="0" algn="just"/>
            <a:r>
              <a:rPr lang="hu-HU" dirty="0"/>
              <a:t>a közösségi média nagyon jól használható a fogyasztói hűség erősítésére</a:t>
            </a:r>
            <a:endParaRPr lang="en-US" dirty="0"/>
          </a:p>
          <a:p>
            <a:pPr lvl="0" algn="just"/>
            <a:r>
              <a:rPr lang="hu-HU" dirty="0"/>
              <a:t>hasznos adatokat kaphatunk, amelyek elemzése javítja a kampányok sikerességét</a:t>
            </a:r>
            <a:endParaRPr lang="en-US" dirty="0"/>
          </a:p>
          <a:p>
            <a:pPr lvl="0" algn="just"/>
            <a:r>
              <a:rPr lang="hu-HU" dirty="0"/>
              <a:t>nem csak a céget köti össze az ügyféllel, de az ügyfeleket is összeköti egymással</a:t>
            </a:r>
            <a:endParaRPr lang="en-US" dirty="0"/>
          </a:p>
          <a:p>
            <a:pPr lvl="0" algn="just"/>
            <a:r>
              <a:rPr lang="hu-HU" dirty="0"/>
              <a:t>az aktív kommunikációnak köszönhetően gyorsan javulnak a weboldal közösségi média pontjai és előrébb lehet jutni így a </a:t>
            </a:r>
            <a:r>
              <a:rPr lang="hu-HU" dirty="0" err="1"/>
              <a:t>Google</a:t>
            </a:r>
            <a:r>
              <a:rPr lang="hu-HU" dirty="0"/>
              <a:t> keresőben is (keresőbe beírva “</a:t>
            </a:r>
            <a:r>
              <a:rPr lang="hu-HU" dirty="0" err="1"/>
              <a:t>last</a:t>
            </a:r>
            <a:r>
              <a:rPr lang="hu-HU" dirty="0"/>
              <a:t> minute Magyarkanizsa” egy </a:t>
            </a:r>
            <a:r>
              <a:rPr lang="hu-HU" dirty="0" err="1"/>
              <a:t>magyarkanizsai</a:t>
            </a:r>
            <a:r>
              <a:rPr lang="hu-HU" dirty="0"/>
              <a:t> utazási iroda </a:t>
            </a:r>
            <a:r>
              <a:rPr lang="hu-HU" dirty="0" err="1"/>
              <a:t>Facebookos</a:t>
            </a:r>
            <a:r>
              <a:rPr lang="hu-HU" dirty="0"/>
              <a:t> oldala jelenik meg)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3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Mitől</a:t>
            </a:r>
            <a:r>
              <a:rPr lang="en-US" dirty="0" smtClean="0"/>
              <a:t> </a:t>
            </a:r>
            <a:r>
              <a:rPr lang="en-US" dirty="0" err="1"/>
              <a:t>különleges</a:t>
            </a:r>
            <a:r>
              <a:rPr lang="en-US" dirty="0"/>
              <a:t> a </a:t>
            </a:r>
            <a:r>
              <a:rPr lang="en-US" dirty="0" err="1"/>
              <a:t>közösségi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209"/>
            <a:ext cx="9369636" cy="5154611"/>
          </a:xfrm>
        </p:spPr>
        <p:txBody>
          <a:bodyPr>
            <a:normAutofit/>
          </a:bodyPr>
          <a:lstStyle/>
          <a:p>
            <a:pPr lvl="0" algn="just"/>
            <a:r>
              <a:rPr lang="hu-HU" dirty="0"/>
              <a:t>a </a:t>
            </a:r>
            <a:r>
              <a:rPr lang="hu-HU" b="1" dirty="0" err="1"/>
              <a:t>Facebook</a:t>
            </a:r>
            <a:r>
              <a:rPr lang="hu-HU" dirty="0"/>
              <a:t> rengeteg felhasználói adattal rendelkezik, amelyeket ki lehet használni a hirdetések célzása során: a hirdetések kizárólag azoknak jelennek meg, akik jó eséllyel a célcsoportba tartoznak (korosztály, nem, érdeklődési kör, területi leosztás, munkahely, követett oldalak, elérni kívántak száma, </a:t>
            </a:r>
            <a:r>
              <a:rPr lang="hu-HU" dirty="0" smtClean="0"/>
              <a:t>...)</a:t>
            </a:r>
            <a:endParaRPr lang="hu-HU" dirty="0"/>
          </a:p>
          <a:p>
            <a:pPr lvl="0" algn="just"/>
            <a:r>
              <a:rPr lang="hu-HU" dirty="0" smtClean="0"/>
              <a:t>saját </a:t>
            </a:r>
            <a:r>
              <a:rPr lang="hu-HU" dirty="0"/>
              <a:t>média és kommunikációs felület építhető, ahol megoszthatóak a tartalmak és szakmai imázs építhető (</a:t>
            </a:r>
            <a:r>
              <a:rPr lang="hu-HU" dirty="0" err="1"/>
              <a:t>viedó</a:t>
            </a:r>
            <a:r>
              <a:rPr lang="hu-HU" dirty="0"/>
              <a:t> feltöltése </a:t>
            </a:r>
            <a:r>
              <a:rPr lang="hu-HU" dirty="0" err="1"/>
              <a:t>pl</a:t>
            </a:r>
            <a:r>
              <a:rPr lang="hu-HU" dirty="0"/>
              <a:t> egy jó hangulatú eseményről az rendezvényteremben, vagy a gyógyfürdő </a:t>
            </a:r>
            <a:r>
              <a:rPr lang="hu-HU" dirty="0" smtClean="0"/>
              <a:t>rehabilitációs </a:t>
            </a:r>
            <a:r>
              <a:rPr lang="hu-HU" dirty="0"/>
              <a:t>videói, vagy relaxációs pillanatok,… )</a:t>
            </a:r>
            <a:endParaRPr lang="en-US" dirty="0"/>
          </a:p>
          <a:p>
            <a:pPr lvl="0" algn="just"/>
            <a:r>
              <a:rPr lang="hu-HU" b="1" dirty="0" err="1"/>
              <a:t>Youtube</a:t>
            </a:r>
            <a:r>
              <a:rPr lang="hu-HU" b="1" dirty="0"/>
              <a:t>:</a:t>
            </a:r>
            <a:r>
              <a:rPr lang="hu-HU" dirty="0"/>
              <a:t> a </a:t>
            </a:r>
            <a:r>
              <a:rPr lang="hu-HU" dirty="0" smtClean="0"/>
              <a:t>videó oldalra </a:t>
            </a:r>
            <a:r>
              <a:rPr lang="hu-HU" dirty="0"/>
              <a:t>feltölthetőek saját kisfilmjeink és a mások videóihoz kapcsolt hirdetések remek reklámfelületek, amelyekre garantáltan felfigyelnek a </a:t>
            </a:r>
            <a:r>
              <a:rPr lang="hu-HU" dirty="0" err="1"/>
              <a:t>Youtube</a:t>
            </a:r>
            <a:r>
              <a:rPr lang="hu-HU" dirty="0"/>
              <a:t> felhasználók </a:t>
            </a:r>
            <a:r>
              <a:rPr lang="hu-HU" dirty="0" smtClean="0"/>
              <a:t>(testre szabható </a:t>
            </a:r>
            <a:r>
              <a:rPr lang="hu-HU" dirty="0"/>
              <a:t>hirdetés).</a:t>
            </a:r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0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 fontScale="90000"/>
          </a:bodyPr>
          <a:lstStyle/>
          <a:p>
            <a:pPr lvl="0"/>
            <a:r>
              <a:rPr lang="hu-HU" sz="4000" b="1" dirty="0"/>
              <a:t>A hiányzó hely hozzáadása a térképhez </a:t>
            </a:r>
            <a:r>
              <a:rPr lang="hu-HU" sz="4000" b="1" dirty="0" smtClean="0"/>
              <a:t> </a:t>
            </a:r>
            <a:br>
              <a:rPr lang="hu-HU" sz="4000" b="1" dirty="0" smtClean="0"/>
            </a:br>
            <a:r>
              <a:rPr lang="hu-HU" sz="4000" b="1" dirty="0"/>
              <a:t/>
            </a:r>
            <a:br>
              <a:rPr lang="hu-HU" sz="4000" b="1" dirty="0"/>
            </a:br>
            <a:r>
              <a:rPr lang="hu-HU" sz="4000" b="1" dirty="0" smtClean="0"/>
              <a:t>						</a:t>
            </a:r>
            <a:r>
              <a:rPr lang="hu-HU" sz="2800" b="1" dirty="0" smtClean="0"/>
              <a:t>10 </a:t>
            </a:r>
            <a:r>
              <a:rPr lang="hu-HU" sz="2800" b="1" dirty="0"/>
              <a:t>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674619"/>
            <a:ext cx="9198186" cy="4046221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Google</a:t>
            </a:r>
            <a:r>
              <a:rPr lang="hu-HU" dirty="0"/>
              <a:t> Térképen hozzáadhatunk nyilvánosan helyeket a térképhez, például egy vállalkozást, éttermet, boltot, érdekes pontot</a:t>
            </a:r>
            <a:r>
              <a:rPr lang="hu-HU" dirty="0" smtClean="0"/>
              <a:t>…</a:t>
            </a:r>
          </a:p>
          <a:p>
            <a:r>
              <a:rPr lang="hu-HU" dirty="0" err="1"/>
              <a:t>Androidos</a:t>
            </a:r>
            <a:r>
              <a:rPr lang="hu-HU" dirty="0"/>
              <a:t> </a:t>
            </a:r>
            <a:r>
              <a:rPr lang="hu-HU" dirty="0" smtClean="0"/>
              <a:t>eszközön (</a:t>
            </a:r>
            <a:r>
              <a:rPr lang="hu-HU" dirty="0" err="1" smtClean="0"/>
              <a:t>tablet</a:t>
            </a:r>
            <a:r>
              <a:rPr lang="hu-HU" dirty="0" smtClean="0"/>
              <a:t>, </a:t>
            </a:r>
            <a:r>
              <a:rPr lang="hu-HU" dirty="0" err="1" smtClean="0"/>
              <a:t>okostelefon</a:t>
            </a:r>
            <a:r>
              <a:rPr lang="hu-HU" dirty="0" smtClean="0"/>
              <a:t>….) </a:t>
            </a:r>
            <a:r>
              <a:rPr lang="hu-HU" dirty="0"/>
              <a:t>is hozzáadhatjuk egy ház vagy lakás címét.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1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31571"/>
            <a:ext cx="10912686" cy="4909792"/>
          </a:xfrm>
        </p:spPr>
        <p:txBody>
          <a:bodyPr/>
          <a:lstStyle/>
          <a:p>
            <a:pPr marL="0" indent="0">
              <a:buNone/>
            </a:pPr>
            <a:r>
              <a:rPr lang="hu-HU" b="1" u="sng" dirty="0" smtClean="0"/>
              <a:t>A </a:t>
            </a:r>
            <a:r>
              <a:rPr lang="hu-HU" b="1" u="sng" dirty="0"/>
              <a:t>hiányzó hely hozzáadása számítógépen a következő lépésekben történik meg:</a:t>
            </a:r>
            <a:endParaRPr lang="en-US" b="1" u="sng" dirty="0"/>
          </a:p>
          <a:p>
            <a:pPr lvl="0"/>
            <a:r>
              <a:rPr lang="hu-HU" dirty="0"/>
              <a:t>Nyissuk meg a </a:t>
            </a:r>
            <a:r>
              <a:rPr lang="hu-HU" dirty="0" err="1"/>
              <a:t>Google</a:t>
            </a:r>
            <a:r>
              <a:rPr lang="hu-HU" dirty="0"/>
              <a:t> Térképet (</a:t>
            </a:r>
            <a:r>
              <a:rPr lang="hu-HU" b="1" dirty="0" err="1"/>
              <a:t>www.google.com</a:t>
            </a:r>
            <a:r>
              <a:rPr lang="hu-HU" b="1" dirty="0"/>
              <a:t>/</a:t>
            </a:r>
            <a:r>
              <a:rPr lang="hu-HU" b="1" dirty="0" err="1"/>
              <a:t>maps</a:t>
            </a:r>
            <a:r>
              <a:rPr lang="hu-HU" dirty="0"/>
              <a:t> ) a számítógép böngészőjében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7334" y="2020874"/>
            <a:ext cx="8020896" cy="4665676"/>
            <a:chOff x="677334" y="2020874"/>
            <a:chExt cx="8020896" cy="4665676"/>
          </a:xfrm>
        </p:grpSpPr>
        <p:pic>
          <p:nvPicPr>
            <p:cNvPr id="14" name="Picture 13"/>
            <p:cNvPicPr/>
            <p:nvPr/>
          </p:nvPicPr>
          <p:blipFill rotWithShape="1">
            <a:blip r:embed="rId2"/>
            <a:srcRect t="6327"/>
            <a:stretch/>
          </p:blipFill>
          <p:spPr bwMode="auto">
            <a:xfrm>
              <a:off x="677334" y="2020874"/>
              <a:ext cx="8020896" cy="46656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226810" y="2098495"/>
              <a:ext cx="681196" cy="785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7" name="Picture 16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6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31571"/>
            <a:ext cx="10912686" cy="4909792"/>
          </a:xfrm>
        </p:spPr>
        <p:txBody>
          <a:bodyPr/>
          <a:lstStyle/>
          <a:p>
            <a:r>
              <a:rPr lang="hu-HU" dirty="0" smtClean="0"/>
              <a:t>Keressünk </a:t>
            </a:r>
            <a:r>
              <a:rPr lang="hu-HU" dirty="0"/>
              <a:t>rá egy </a:t>
            </a:r>
            <a:r>
              <a:rPr lang="hu-HU" b="1" dirty="0" smtClean="0"/>
              <a:t>címre</a:t>
            </a:r>
          </a:p>
          <a:p>
            <a:r>
              <a:rPr lang="hu-HU" dirty="0"/>
              <a:t>Kattintsunk a </a:t>
            </a:r>
            <a:r>
              <a:rPr lang="hu-HU" b="1" dirty="0"/>
              <a:t>Hiányzó hely hozzáadása</a:t>
            </a:r>
            <a:r>
              <a:rPr lang="hu-HU" dirty="0"/>
              <a:t> lehetőségre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76748" y="1944866"/>
            <a:ext cx="8101781" cy="5040949"/>
            <a:chOff x="776748" y="1817050"/>
            <a:chExt cx="9124336" cy="5040949"/>
          </a:xfrm>
        </p:grpSpPr>
        <p:pic>
          <p:nvPicPr>
            <p:cNvPr id="8" name="Picture 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" t="6079" r="-200" b="-5328"/>
            <a:stretch/>
          </p:blipFill>
          <p:spPr bwMode="auto">
            <a:xfrm>
              <a:off x="776748" y="1817050"/>
              <a:ext cx="9124336" cy="50409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045341" y="1885876"/>
              <a:ext cx="743417" cy="807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7" name="Picture 6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8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228080"/>
            <a:ext cx="10912686" cy="3202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Húzzuk a </a:t>
            </a:r>
            <a:r>
              <a:rPr lang="hu-HU" b="1" dirty="0"/>
              <a:t>piros jelzőelemet</a:t>
            </a:r>
            <a:r>
              <a:rPr lang="hu-HU" dirty="0"/>
              <a:t> a bejelölni kívánt címre.</a:t>
            </a:r>
            <a:endParaRPr lang="en-US" dirty="0"/>
          </a:p>
          <a:p>
            <a:pPr marL="0" indent="0">
              <a:buNone/>
            </a:pPr>
            <a:endParaRPr lang="hu-HU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77334" y="1223010"/>
            <a:ext cx="8859096" cy="5005070"/>
            <a:chOff x="677334" y="1223010"/>
            <a:chExt cx="8859096" cy="5005070"/>
          </a:xfrm>
        </p:grpSpPr>
        <p:pic>
          <p:nvPicPr>
            <p:cNvPr id="11" name="Picture 10"/>
            <p:cNvPicPr/>
            <p:nvPr/>
          </p:nvPicPr>
          <p:blipFill rotWithShape="1">
            <a:blip r:embed="rId2"/>
            <a:srcRect t="5708"/>
            <a:stretch/>
          </p:blipFill>
          <p:spPr bwMode="auto">
            <a:xfrm>
              <a:off x="677334" y="1223010"/>
              <a:ext cx="8859096" cy="50050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826578" y="1314324"/>
              <a:ext cx="681196" cy="785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6" name="Picture 15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10912686" cy="5066850"/>
          </a:xfrm>
        </p:spPr>
        <p:txBody>
          <a:bodyPr>
            <a:normAutofit/>
          </a:bodyPr>
          <a:lstStyle/>
          <a:p>
            <a:r>
              <a:rPr lang="hu-HU" dirty="0"/>
              <a:t>Figyeljük arra az utca melyik oldalára tesszük és arra is érdemes figyelni, tegyük közel az úthoz a jelölést, hogy későbbi keresések alkalmával az útvonaltervezés könnyebb legyen</a:t>
            </a:r>
            <a:r>
              <a:rPr lang="hu-HU" dirty="0" smtClean="0"/>
              <a:t>.</a:t>
            </a:r>
          </a:p>
          <a:p>
            <a:r>
              <a:rPr lang="hu-HU" dirty="0"/>
              <a:t>A </a:t>
            </a:r>
            <a:r>
              <a:rPr lang="hu-HU" b="1" dirty="0"/>
              <a:t>címek megadása</a:t>
            </a:r>
            <a:r>
              <a:rPr lang="hu-HU" dirty="0"/>
              <a:t> nem mindég pontos ezért célszerű </a:t>
            </a:r>
            <a:r>
              <a:rPr lang="hu-HU" b="1" dirty="0"/>
              <a:t>ránagyítani</a:t>
            </a:r>
            <a:r>
              <a:rPr lang="hu-HU" dirty="0"/>
              <a:t> a kívánt területre.</a:t>
            </a:r>
            <a:endParaRPr lang="en-US" dirty="0"/>
          </a:p>
          <a:p>
            <a:r>
              <a:rPr lang="hu-HU" dirty="0" smtClean="0"/>
              <a:t> 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26578" y="1343820"/>
            <a:ext cx="681196" cy="78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50126" y="2519629"/>
            <a:ext cx="7877564" cy="4090433"/>
            <a:chOff x="1050126" y="2519629"/>
            <a:chExt cx="7877564" cy="4090433"/>
          </a:xfrm>
        </p:grpSpPr>
        <p:pic>
          <p:nvPicPr>
            <p:cNvPr id="6" name="Picture 5"/>
            <p:cNvPicPr/>
            <p:nvPr/>
          </p:nvPicPr>
          <p:blipFill rotWithShape="1">
            <a:blip r:embed="rId2"/>
            <a:srcRect t="6184"/>
            <a:stretch/>
          </p:blipFill>
          <p:spPr bwMode="auto">
            <a:xfrm>
              <a:off x="1050126" y="2519629"/>
              <a:ext cx="7877564" cy="40904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485980" y="2558920"/>
              <a:ext cx="681196" cy="785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9" name="Picture 8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2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10912686" cy="5066850"/>
          </a:xfrm>
        </p:spPr>
        <p:txBody>
          <a:bodyPr>
            <a:normAutofit/>
          </a:bodyPr>
          <a:lstStyle/>
          <a:p>
            <a:pPr lvl="0"/>
            <a:r>
              <a:rPr lang="hu-HU" dirty="0"/>
              <a:t>Húzzuk a </a:t>
            </a:r>
            <a:r>
              <a:rPr lang="hu-HU" b="1" dirty="0"/>
              <a:t>pontos helyre a jelölést</a:t>
            </a:r>
            <a:r>
              <a:rPr lang="hu-HU" dirty="0"/>
              <a:t> és a cím máris betöltődik!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26578" y="1343820"/>
            <a:ext cx="681196" cy="78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/>
          <a:srcRect t="5708"/>
          <a:stretch/>
        </p:blipFill>
        <p:spPr bwMode="auto">
          <a:xfrm>
            <a:off x="882977" y="1956619"/>
            <a:ext cx="8605151" cy="4653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26578" y="2064774"/>
            <a:ext cx="681196" cy="74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10912686" cy="5066850"/>
          </a:xfrm>
        </p:spPr>
        <p:txBody>
          <a:bodyPr>
            <a:normAutofit/>
          </a:bodyPr>
          <a:lstStyle/>
          <a:p>
            <a:r>
              <a:rPr lang="hu-HU" dirty="0"/>
              <a:t>Érdemes </a:t>
            </a:r>
            <a:r>
              <a:rPr lang="hu-HU" b="1" dirty="0"/>
              <a:t>bekapcsolni esetleg a Műhold felvételt,</a:t>
            </a:r>
            <a:r>
              <a:rPr lang="hu-HU" dirty="0"/>
              <a:t> hogy könnyebben meg tudjuk jelölni az épületet!</a:t>
            </a:r>
            <a:endParaRPr lang="en-US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882977" y="1769806"/>
            <a:ext cx="8683809" cy="4680155"/>
            <a:chOff x="882978" y="2615381"/>
            <a:chExt cx="6678028" cy="3834580"/>
          </a:xfrm>
        </p:grpSpPr>
        <p:pic>
          <p:nvPicPr>
            <p:cNvPr id="11" name="Picture 10"/>
            <p:cNvPicPr/>
            <p:nvPr/>
          </p:nvPicPr>
          <p:blipFill rotWithShape="1">
            <a:blip r:embed="rId3"/>
            <a:srcRect t="4995"/>
            <a:stretch/>
          </p:blipFill>
          <p:spPr bwMode="auto">
            <a:xfrm>
              <a:off x="882978" y="2615381"/>
              <a:ext cx="6678028" cy="38345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14609" y="2712802"/>
              <a:ext cx="496570" cy="55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3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9282743" cy="5066850"/>
          </a:xfrm>
        </p:spPr>
        <p:txBody>
          <a:bodyPr>
            <a:normAutofit/>
          </a:bodyPr>
          <a:lstStyle/>
          <a:p>
            <a:pPr lvl="0"/>
            <a:r>
              <a:rPr lang="hu-HU" dirty="0"/>
              <a:t>Majd a </a:t>
            </a:r>
            <a:r>
              <a:rPr lang="hu-HU" b="1" dirty="0"/>
              <a:t>kategória mezőben</a:t>
            </a:r>
            <a:r>
              <a:rPr lang="hu-HU" dirty="0"/>
              <a:t> válasszuk ki a megfelelő </a:t>
            </a:r>
            <a:r>
              <a:rPr lang="hu-HU" b="1" dirty="0"/>
              <a:t>elnevezést</a:t>
            </a:r>
            <a:r>
              <a:rPr lang="hu-HU" dirty="0" smtClean="0"/>
              <a:t>!</a:t>
            </a:r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r>
              <a:rPr lang="en-US" dirty="0"/>
              <a:t>A </a:t>
            </a:r>
            <a:r>
              <a:rPr lang="en-US" dirty="0" err="1"/>
              <a:t>hely</a:t>
            </a:r>
            <a:r>
              <a:rPr lang="en-US" dirty="0"/>
              <a:t> </a:t>
            </a:r>
            <a:r>
              <a:rPr lang="en-US" dirty="0" err="1"/>
              <a:t>nevének</a:t>
            </a:r>
            <a:r>
              <a:rPr lang="en-US" dirty="0"/>
              <a:t>, </a:t>
            </a:r>
            <a:r>
              <a:rPr lang="en-US" dirty="0" err="1"/>
              <a:t>elhelyezkedésének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kategóriájának</a:t>
            </a:r>
            <a:r>
              <a:rPr lang="en-US" dirty="0"/>
              <a:t> </a:t>
            </a:r>
            <a:r>
              <a:rPr lang="en-US" dirty="0" err="1"/>
              <a:t>megadása</a:t>
            </a:r>
            <a:r>
              <a:rPr lang="en-US" dirty="0"/>
              <a:t> </a:t>
            </a:r>
            <a:r>
              <a:rPr lang="en-US" dirty="0" err="1"/>
              <a:t>kötelező</a:t>
            </a:r>
            <a:r>
              <a:rPr lang="en-US" dirty="0"/>
              <a:t>. A </a:t>
            </a:r>
            <a:r>
              <a:rPr lang="en-US" dirty="0" err="1"/>
              <a:t>hely</a:t>
            </a:r>
            <a:r>
              <a:rPr lang="en-US" dirty="0"/>
              <a:t>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jellemzőit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kötelező</a:t>
            </a:r>
            <a:r>
              <a:rPr lang="en-US" dirty="0"/>
              <a:t> </a:t>
            </a:r>
            <a:r>
              <a:rPr lang="en-US" dirty="0" err="1"/>
              <a:t>megadni</a:t>
            </a:r>
            <a:r>
              <a:rPr lang="en-US" dirty="0"/>
              <a:t>, de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információ</a:t>
            </a:r>
            <a:r>
              <a:rPr lang="en-US" dirty="0"/>
              <a:t> </a:t>
            </a:r>
            <a:r>
              <a:rPr lang="en-US" dirty="0" err="1"/>
              <a:t>segíthet</a:t>
            </a:r>
            <a:r>
              <a:rPr lang="en-US" dirty="0"/>
              <a:t> </a:t>
            </a:r>
            <a:r>
              <a:rPr lang="en-US" dirty="0" err="1"/>
              <a:t>felgyorsítani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ellenőrzési</a:t>
            </a:r>
            <a:r>
              <a:rPr lang="en-US" dirty="0"/>
              <a:t> </a:t>
            </a:r>
            <a:r>
              <a:rPr lang="en-US" dirty="0" err="1"/>
              <a:t>folyamatot</a:t>
            </a:r>
            <a:r>
              <a:rPr lang="en-US" dirty="0"/>
              <a:t>.</a:t>
            </a:r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66" b="25581"/>
          <a:stretch/>
        </p:blipFill>
        <p:spPr bwMode="auto">
          <a:xfrm>
            <a:off x="798891" y="1801577"/>
            <a:ext cx="2551430" cy="2487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47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ec.europa.eu/eurostat/statistics-explained/images/0/00/Internet_access_and_broadband_internet_connections_of_households%2C_EU-28%2C_2007%E2%80%932016_%28%25_of_all_households%29_YB1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" y="3593465"/>
            <a:ext cx="7432358" cy="30772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b="1" dirty="0"/>
              <a:t>De hogyan fognak bennünket megtalálni?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7639"/>
            <a:ext cx="9232476" cy="3880773"/>
          </a:xfrm>
        </p:spPr>
        <p:txBody>
          <a:bodyPr/>
          <a:lstStyle/>
          <a:p>
            <a:pPr algn="just"/>
            <a:r>
              <a:rPr lang="hu-HU" dirty="0"/>
              <a:t>Az elmúlt tizennyolc évben több mint tízszeresére nőtt a felhasználók száma a 2000-ben nagyjából 361 millió ember volt jelen az online térben világszerte, addig 2014-ben ez a szám már több mint </a:t>
            </a:r>
            <a:r>
              <a:rPr lang="hu-HU" dirty="0" smtClean="0"/>
              <a:t>hárommilliárd.</a:t>
            </a:r>
          </a:p>
          <a:p>
            <a:pPr algn="just"/>
            <a:r>
              <a:rPr lang="hu-HU" dirty="0" smtClean="0"/>
              <a:t>2018 </a:t>
            </a:r>
            <a:r>
              <a:rPr lang="hu-HU" dirty="0"/>
              <a:t>év elején ez már 4 milliárd felett volt 53% a világ lakosságának!</a:t>
            </a:r>
            <a:endParaRPr lang="en-US" dirty="0"/>
          </a:p>
          <a:p>
            <a:r>
              <a:rPr lang="hu-HU" dirty="0"/>
              <a:t>Az európai adatok ennél is figyelemre méltóbbak: az európai lakosság 82%-a rendelkezik internet-hozzáféréssel.  Az európaiak annyira együtt élnek a hálózattal, hogy 1,3 mobil előfizetéssel rendelkeznek fejenként.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9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9282743" cy="5066850"/>
          </a:xfrm>
        </p:spPr>
        <p:txBody>
          <a:bodyPr>
            <a:normAutofit/>
          </a:bodyPr>
          <a:lstStyle/>
          <a:p>
            <a:pPr lvl="0"/>
            <a:r>
              <a:rPr lang="hu-HU" b="1" dirty="0"/>
              <a:t>Adjuk meg</a:t>
            </a:r>
            <a:r>
              <a:rPr lang="hu-HU" dirty="0"/>
              <a:t> az elérhetőségeinket és web oldalunkat is.</a:t>
            </a:r>
            <a:endParaRPr lang="en-US" dirty="0"/>
          </a:p>
          <a:p>
            <a:pPr lvl="0"/>
            <a:r>
              <a:rPr lang="hu-HU" dirty="0"/>
              <a:t>Állítsuk be a </a:t>
            </a:r>
            <a:r>
              <a:rPr lang="hu-HU" b="1" dirty="0"/>
              <a:t>nyitvatartási időt</a:t>
            </a:r>
            <a:r>
              <a:rPr lang="hu-HU" dirty="0"/>
              <a:t> is a “</a:t>
            </a:r>
            <a:r>
              <a:rPr lang="hu-HU" dirty="0" err="1"/>
              <a:t>Nyitvatartás</a:t>
            </a:r>
            <a:r>
              <a:rPr lang="hu-HU" dirty="0"/>
              <a:t> megadása” linkre kattintva,</a:t>
            </a:r>
            <a:endParaRPr lang="en-US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r>
              <a:rPr lang="hu-HU" dirty="0"/>
              <a:t>Válasszuk ki a legördülő menükből nyitvatartási napokat a kis négyzetbe kattintva majd kattintsunk mellé</a:t>
            </a:r>
            <a:r>
              <a:rPr lang="hu-HU" dirty="0" smtClean="0"/>
              <a:t>.</a:t>
            </a:r>
          </a:p>
          <a:p>
            <a:r>
              <a:rPr lang="hu-HU" dirty="0"/>
              <a:t>Válasszuk ki a legördülő menükből nyitvatartási időt.</a:t>
            </a:r>
            <a:endParaRPr lang="en-US" dirty="0"/>
          </a:p>
          <a:p>
            <a:r>
              <a:rPr lang="hu-HU" dirty="0"/>
              <a:t>Előfordulhat, hogy nem adja ki az időpontot a legördülő menüből, de ha beírjuk az időpontot akkor elfogadja a javaslatot.</a:t>
            </a:r>
            <a:endParaRPr lang="en-US" dirty="0"/>
          </a:p>
          <a:p>
            <a:endParaRPr lang="en-US" dirty="0"/>
          </a:p>
          <a:p>
            <a:pPr lvl="0"/>
            <a:endParaRPr lang="hu-HU" dirty="0" smtClean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r="74122" b="19523"/>
          <a:stretch/>
        </p:blipFill>
        <p:spPr bwMode="auto">
          <a:xfrm>
            <a:off x="843822" y="2192409"/>
            <a:ext cx="1537335" cy="233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3" r="74389" b="20151"/>
          <a:stretch/>
        </p:blipFill>
        <p:spPr bwMode="auto">
          <a:xfrm>
            <a:off x="2808378" y="2192409"/>
            <a:ext cx="1537479" cy="233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0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9282743" cy="506685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0"/>
            <a:endParaRPr lang="hu-HU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1" r="74031" b="19897"/>
          <a:stretch>
            <a:fillRect/>
          </a:stretch>
        </p:blipFill>
        <p:spPr bwMode="auto">
          <a:xfrm>
            <a:off x="562712" y="1320918"/>
            <a:ext cx="15430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882652" y="2559891"/>
            <a:ext cx="189865" cy="292100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201443" y="1383111"/>
            <a:ext cx="797953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Amennyiben eltérő időpontokban vagyunk nyitva arra is lehetőség van, hogy a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nyitvatartás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megadása linkre kattintva további napokat- időpontokat adjunk meg.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Természetesen van lehetőség törlésre is!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168198" y="2618221"/>
            <a:ext cx="787325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kicsi „x”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-re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kattintva tudjuk törölni az esetlegesen hibás vagy felesleges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adatot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Még most is tudjuk </a:t>
            </a:r>
            <a:r>
              <a:rPr lang="hu-HU" b="1" dirty="0"/>
              <a:t>módosítani</a:t>
            </a:r>
            <a:r>
              <a:rPr lang="hu-HU" dirty="0"/>
              <a:t> cégnevünket, </a:t>
            </a:r>
            <a:r>
              <a:rPr lang="hu-HU" dirty="0" err="1"/>
              <a:t>pl</a:t>
            </a:r>
            <a:r>
              <a:rPr lang="hu-HU" dirty="0"/>
              <a:t> a „FERHA”  helyett  „</a:t>
            </a:r>
            <a:r>
              <a:rPr lang="hu-HU" dirty="0" err="1"/>
              <a:t>Felnőttképzők</a:t>
            </a:r>
            <a:r>
              <a:rPr lang="hu-HU" dirty="0"/>
              <a:t> Regionális Hálózata FERHA ‒ </a:t>
            </a:r>
            <a:r>
              <a:rPr lang="hu-HU" dirty="0" err="1"/>
              <a:t>Regionalna</a:t>
            </a:r>
            <a:r>
              <a:rPr lang="hu-HU" dirty="0"/>
              <a:t> </a:t>
            </a:r>
            <a:r>
              <a:rPr lang="hu-HU" dirty="0" err="1"/>
              <a:t>mreža</a:t>
            </a:r>
            <a:r>
              <a:rPr lang="hu-HU" dirty="0"/>
              <a:t> za </a:t>
            </a:r>
            <a:r>
              <a:rPr lang="hu-HU" dirty="0" err="1"/>
              <a:t>obrazovanje</a:t>
            </a:r>
            <a:r>
              <a:rPr lang="hu-HU" dirty="0"/>
              <a:t> </a:t>
            </a:r>
            <a:r>
              <a:rPr lang="hu-HU" dirty="0" err="1"/>
              <a:t>odraslih</a:t>
            </a:r>
            <a:r>
              <a:rPr lang="hu-HU" dirty="0"/>
              <a:t> FERHA“ kerül be a </a:t>
            </a:r>
            <a:r>
              <a:rPr lang="hu-HU" dirty="0" smtClean="0"/>
              <a:t>címjegyzékbe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 smtClean="0"/>
              <a:t>Küldés vagy vállalkozás igénylése?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79755"/>
            <a:ext cx="8596668" cy="4561608"/>
          </a:xfrm>
        </p:spPr>
        <p:txBody>
          <a:bodyPr/>
          <a:lstStyle/>
          <a:p>
            <a:pPr marL="342900" lvl="2" indent="-342900"/>
            <a:r>
              <a:rPr lang="hu-HU" sz="1800" dirty="0"/>
              <a:t>Vállalkozás</a:t>
            </a:r>
          </a:p>
          <a:p>
            <a:pPr algn="just"/>
            <a:r>
              <a:rPr lang="hu-HU" dirty="0" smtClean="0"/>
              <a:t>Aki </a:t>
            </a:r>
            <a:r>
              <a:rPr lang="hu-HU" dirty="0"/>
              <a:t>a vállalkozás igénylésére kattint ingyenes </a:t>
            </a:r>
            <a:r>
              <a:rPr lang="hu-HU" dirty="0" err="1"/>
              <a:t>Google-adatlapot</a:t>
            </a:r>
            <a:r>
              <a:rPr lang="hu-HU" dirty="0"/>
              <a:t> kap! Az adatlap közvetlenül akkor jelenik meg, amikor az emberek a vállalkozásunkra vagy hasonló vállalkozásokra keresnek a </a:t>
            </a:r>
            <a:r>
              <a:rPr lang="hu-HU" dirty="0" err="1"/>
              <a:t>Google</a:t>
            </a:r>
            <a:r>
              <a:rPr lang="hu-HU" dirty="0"/>
              <a:t> Keresésben és a Térképen. A </a:t>
            </a:r>
            <a:r>
              <a:rPr lang="hu-HU" dirty="0" err="1"/>
              <a:t>Google</a:t>
            </a:r>
            <a:r>
              <a:rPr lang="hu-HU" dirty="0"/>
              <a:t> Cégem segítségével egyszerűen létrehozhatjuk és frissíthetjük az adatlapot, így nem jelent problémát, hogy kiemelkedni a tömegből, és új ügyfelekre szert tenni.</a:t>
            </a:r>
            <a:endParaRPr lang="en-US" dirty="0"/>
          </a:p>
          <a:p>
            <a:endParaRPr lang="en-US" dirty="0"/>
          </a:p>
        </p:txBody>
      </p:sp>
      <p:pic>
        <p:nvPicPr>
          <p:cNvPr id="15" name="Picture 14" descr="https://www.google.hu/intl/hu/business/2017/images/static/how-it-works/index/hiw-hero_1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9" y="3546158"/>
            <a:ext cx="5449570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5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79755"/>
            <a:ext cx="8596668" cy="4561608"/>
          </a:xfrm>
        </p:spPr>
        <p:txBody>
          <a:bodyPr/>
          <a:lstStyle/>
          <a:p>
            <a:r>
              <a:rPr lang="hu-HU" dirty="0"/>
              <a:t>Feltölthetőek a termékekről vagy az étlapon szereplő kedvencekről készült fotókkal: a képek a vállalkozások egyéni jellegzetességeit mutatják, és annyit tölthetünk fel, ahányat csak akarunk.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https://www.google.hu/intl/hu/business/2017/images/static/how-it-works/index/photos_1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3" y="2481876"/>
            <a:ext cx="6736346" cy="394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79755"/>
            <a:ext cx="8596668" cy="4561608"/>
          </a:xfrm>
        </p:spPr>
        <p:txBody>
          <a:bodyPr/>
          <a:lstStyle/>
          <a:p>
            <a:r>
              <a:rPr lang="hu-HU" dirty="0"/>
              <a:t>A vélemények most már lehetőséget adnak a kommunikációra az ügyfelekkel – értesüljünk elsőként az új véleményekről, hogy azonnal válaszolhassunk rájuk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https://www.google.hu/intl/hu/business/2017/images/static/how-it-works/index/reviews_1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64" y="2184171"/>
            <a:ext cx="7240168" cy="38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9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79755"/>
            <a:ext cx="8596668" cy="4561608"/>
          </a:xfrm>
        </p:spPr>
        <p:txBody>
          <a:bodyPr/>
          <a:lstStyle/>
          <a:p>
            <a:r>
              <a:rPr lang="hu-HU" dirty="0"/>
              <a:t>A vállalkozás igénylésénél a érdemes elolvasni a </a:t>
            </a:r>
            <a:r>
              <a:rPr lang="hu-HU" dirty="0" err="1"/>
              <a:t>Google</a:t>
            </a:r>
            <a:r>
              <a:rPr lang="hu-HU" dirty="0"/>
              <a:t> felhasználási szabályzatát és hogy mihez is járulunk hozzá ha a vállalkozás igénylésére </a:t>
            </a:r>
            <a:r>
              <a:rPr lang="hu-HU" dirty="0" smtClean="0"/>
              <a:t>kattintunk</a:t>
            </a:r>
          </a:p>
          <a:p>
            <a:r>
              <a:rPr lang="hu-HU" b="1" dirty="0" smtClean="0"/>
              <a:t>Csak bejegyzett </a:t>
            </a:r>
            <a:r>
              <a:rPr lang="hu-HU" b="1" dirty="0"/>
              <a:t>cégeknek/szervezeteknek javaslom!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8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86829"/>
            <a:ext cx="10536626" cy="146497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</a:pPr>
            <a:r>
              <a:rPr lang="hu-HU" dirty="0"/>
              <a:t>Kattintsunk a „Küldés gombra” és…</a:t>
            </a:r>
          </a:p>
          <a:p>
            <a:pPr algn="just">
              <a:lnSpc>
                <a:spcPct val="107000"/>
              </a:lnSpc>
            </a:pPr>
            <a:r>
              <a:rPr lang="hu-HU" dirty="0"/>
              <a:t>(Most látom lehet nem oktatási központot kellet volna bejelölni hanem felnőttképzési iskolát a kategória kiválasztásánál.) - Majd megpróbáljuk később </a:t>
            </a:r>
            <a:r>
              <a:rPr lang="hu-HU" dirty="0" smtClean="0"/>
              <a:t>javítani.</a:t>
            </a:r>
          </a:p>
          <a:p>
            <a:pPr algn="just">
              <a:lnSpc>
                <a:spcPct val="107000"/>
              </a:lnSpc>
            </a:pPr>
            <a:r>
              <a:rPr lang="hu-HU" dirty="0" smtClean="0"/>
              <a:t>Kattintsunk </a:t>
            </a:r>
            <a:r>
              <a:rPr lang="hu-HU" dirty="0"/>
              <a:t>az „Elküldve így is  gombra” majd miután megjelenik az értesítés a „Kész” gombra</a:t>
            </a:r>
            <a:endParaRPr lang="en-US" dirty="0"/>
          </a:p>
          <a:p>
            <a:pPr algn="just">
              <a:lnSpc>
                <a:spcPct val="107000"/>
              </a:lnSpc>
            </a:pPr>
            <a:endParaRPr lang="en-US" dirty="0"/>
          </a:p>
          <a:p>
            <a:pPr lvl="0" algn="just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 rotWithShape="1">
          <a:blip r:embed="rId3"/>
          <a:srcRect t="5908"/>
          <a:stretch/>
        </p:blipFill>
        <p:spPr bwMode="auto">
          <a:xfrm>
            <a:off x="575187" y="2344993"/>
            <a:ext cx="8323007" cy="4513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34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81316" cy="613410"/>
          </a:xfrm>
        </p:spPr>
        <p:txBody>
          <a:bodyPr>
            <a:normAutofit/>
          </a:bodyPr>
          <a:lstStyle/>
          <a:p>
            <a:pPr lvl="0"/>
            <a:r>
              <a:rPr lang="hu-HU" sz="2800" b="1" dirty="0"/>
              <a:t>A hiányzó hely hozzáadása a térképhez - 10 pont a sikerig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3111"/>
            <a:ext cx="9282743" cy="506685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0"/>
            <a:endParaRPr lang="hu-HU" dirty="0"/>
          </a:p>
        </p:txBody>
      </p:sp>
      <p:pic>
        <p:nvPicPr>
          <p:cNvPr id="8" name="Picture 7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5187" y="1479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t="10503"/>
          <a:stretch/>
        </p:blipFill>
        <p:spPr bwMode="auto">
          <a:xfrm>
            <a:off x="980767" y="2033597"/>
            <a:ext cx="8733503" cy="450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0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lvl="0"/>
            <a:r>
              <a:rPr lang="hu-HU" dirty="0"/>
              <a:t>Ezek után kis idő elteltével </a:t>
            </a:r>
            <a:r>
              <a:rPr lang="hu-HU" b="1" dirty="0"/>
              <a:t>értesítést kapunk</a:t>
            </a:r>
            <a:r>
              <a:rPr lang="hu-HU" dirty="0"/>
              <a:t> a </a:t>
            </a:r>
            <a:r>
              <a:rPr lang="hu-HU" dirty="0" err="1"/>
              <a:t>gmailos</a:t>
            </a:r>
            <a:r>
              <a:rPr lang="hu-HU" dirty="0"/>
              <a:t> címünkre a sikeres munkáról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931605" y="2595717"/>
            <a:ext cx="8094407" cy="405841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77334" y="609600"/>
            <a:ext cx="11381316" cy="613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b="1" dirty="0" smtClean="0"/>
              <a:t>A hiányzó hely hozzáadása a térképhez - 10 pont a sikerig</a:t>
            </a:r>
            <a:endParaRPr lang="en-US" sz="2800" b="1" dirty="0"/>
          </a:p>
        </p:txBody>
      </p:sp>
      <p:pic>
        <p:nvPicPr>
          <p:cNvPr id="14" name="Picture 13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091381" y="3224981"/>
            <a:ext cx="698090" cy="1278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Hogyan</a:t>
            </a:r>
            <a:r>
              <a:rPr lang="hu-HU" b="1" dirty="0"/>
              <a:t> </a:t>
            </a: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tudjuk módosítani az adatokat?</a:t>
            </a:r>
            <a:endParaRPr lang="en-US" sz="28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Több úton is eljuthatunk</a:t>
            </a:r>
            <a:r>
              <a:rPr lang="hu-HU" dirty="0" smtClean="0"/>
              <a:t>:</a:t>
            </a:r>
          </a:p>
          <a:p>
            <a:pPr marL="342900" lvl="2" indent="-342900"/>
            <a:r>
              <a:rPr lang="hu-HU" b="1" u="sng" dirty="0"/>
              <a:t>A javaslatunk sikeres elfogadásáról szóló értesítő </a:t>
            </a:r>
            <a:r>
              <a:rPr lang="hu-HU" b="1" u="sng" dirty="0" err="1"/>
              <a:t>mail-ben</a:t>
            </a:r>
            <a:r>
              <a:rPr lang="hu-HU" b="1" u="sng" dirty="0"/>
              <a:t> szereplő linkre „A hozzáadás megtekintése” kattintva megjelennek a korábban feltöltött adatok.</a:t>
            </a:r>
            <a:endParaRPr lang="en-US" b="1" u="sng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0813"/>
          <a:stretch/>
        </p:blipFill>
        <p:spPr bwMode="auto">
          <a:xfrm>
            <a:off x="677334" y="3116826"/>
            <a:ext cx="7473608" cy="3524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Magyarországi lakosság 75% rendelkezik internet elérhetőséggel.</a:t>
            </a:r>
            <a:endParaRPr lang="en-US" dirty="0"/>
          </a:p>
          <a:p>
            <a:r>
              <a:rPr lang="hu-HU" dirty="0"/>
              <a:t>Szerbiai adatokat tekintve a lakosság 70%-a internet felhasználó. Melyből a legaktívabbak 25 és 34 év közöttiek 22%  míg a 35 és 44 év közöttiek (24 %) de a többi korosztály is hasonlóan aktív.</a:t>
            </a:r>
            <a:endParaRPr lang="en-US" dirty="0"/>
          </a:p>
          <a:p>
            <a:r>
              <a:rPr lang="hu-HU" dirty="0"/>
              <a:t>Az átlag szerbiai felhasználó 2,4 eszközzel kapcsolódik az internetre. (számítógép, telefon </a:t>
            </a:r>
            <a:r>
              <a:rPr lang="hu-HU" dirty="0" err="1"/>
              <a:t>tablet</a:t>
            </a:r>
            <a:r>
              <a:rPr lang="hu-HU" dirty="0"/>
              <a:t>, laptop, tv,….).</a:t>
            </a:r>
            <a:endParaRPr lang="en-US" dirty="0"/>
          </a:p>
          <a:p>
            <a:r>
              <a:rPr lang="hu-HU" dirty="0"/>
              <a:t>63% okos telefonnal (51% volt 2017ben), 60% laptop, 40% </a:t>
            </a:r>
            <a:r>
              <a:rPr lang="hu-HU" dirty="0" err="1"/>
              <a:t>smart</a:t>
            </a:r>
            <a:r>
              <a:rPr lang="hu-HU" dirty="0"/>
              <a:t> tv-vel használja az internetet melyből közel 20% ugyanannyit használja a telefont a számítógépet.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b="1" dirty="0"/>
              <a:t>De hogyan fognak bennünket megtalálni?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9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Hogyan</a:t>
            </a:r>
            <a:r>
              <a:rPr lang="hu-HU" b="1" dirty="0"/>
              <a:t> </a:t>
            </a: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tudjuk módosítani az adatokat?</a:t>
            </a:r>
            <a:endParaRPr lang="en-US" sz="28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Szeretnénk megváltoztatni – törölni a telefonszámot, akkor kattintsunk a „módosítási javaslat„</a:t>
            </a:r>
            <a:r>
              <a:rPr lang="hu-HU" dirty="0" err="1"/>
              <a:t>-</a:t>
            </a:r>
            <a:r>
              <a:rPr lang="hu-HU" dirty="0" err="1" smtClean="0"/>
              <a:t>ra</a:t>
            </a:r>
            <a:endParaRPr lang="hu-HU" dirty="0" smtClean="0"/>
          </a:p>
          <a:p>
            <a:r>
              <a:rPr lang="hu-HU" dirty="0"/>
              <a:t>Majd a küldés gombra </a:t>
            </a:r>
            <a:endParaRPr lang="en-US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18435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r="73882" b="20474"/>
          <a:stretch>
            <a:fillRect/>
          </a:stretch>
        </p:blipFill>
        <p:spPr bwMode="auto">
          <a:xfrm>
            <a:off x="677334" y="3224620"/>
            <a:ext cx="155257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8" r="73703" b="18562"/>
          <a:stretch>
            <a:fillRect/>
          </a:stretch>
        </p:blipFill>
        <p:spPr bwMode="auto">
          <a:xfrm>
            <a:off x="2876193" y="3228361"/>
            <a:ext cx="1571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r="74597" b="16656"/>
          <a:stretch>
            <a:fillRect/>
          </a:stretch>
        </p:blipFill>
        <p:spPr bwMode="auto">
          <a:xfrm>
            <a:off x="5094102" y="3228361"/>
            <a:ext cx="1504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800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18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562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5"/>
          <a:srcRect l="37041" t="34038" r="36851" b="25880"/>
          <a:stretch/>
        </p:blipFill>
        <p:spPr bwMode="auto">
          <a:xfrm>
            <a:off x="7070489" y="3678198"/>
            <a:ext cx="1551305" cy="1339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D:\My Documents\Dropbox\Cnesa\Web\Aktualis Web 2018\images\2018\szinhaz\20180609 ferha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4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Hogyan</a:t>
            </a:r>
            <a:r>
              <a:rPr lang="hu-HU" b="1" dirty="0"/>
              <a:t> </a:t>
            </a:r>
            <a:r>
              <a:rPr lang="hu-HU" sz="2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tudjuk módosítani az adatokat?</a:t>
            </a:r>
            <a:endParaRPr lang="en-US" sz="28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80638"/>
            <a:ext cx="8596668" cy="3880773"/>
          </a:xfrm>
        </p:spPr>
        <p:txBody>
          <a:bodyPr/>
          <a:lstStyle/>
          <a:p>
            <a:r>
              <a:rPr lang="hu-HU" dirty="0"/>
              <a:t>Hamarosan egy értesítést kapunk a változtatásról!</a:t>
            </a:r>
            <a:endParaRPr lang="en-US" dirty="0"/>
          </a:p>
          <a:p>
            <a:endParaRPr lang="hu-HU" dirty="0" smtClean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800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18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562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816077" y="1622323"/>
            <a:ext cx="9065342" cy="5122606"/>
          </a:xfrm>
          <a:prstGeom prst="rect">
            <a:avLst/>
          </a:prstGeom>
        </p:spPr>
      </p:pic>
      <p:pic>
        <p:nvPicPr>
          <p:cNvPr id="14" name="Picture 13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defTabSz="457200" rtl="0">
              <a:spcBef>
                <a:spcPct val="0"/>
              </a:spcBef>
            </a:pPr>
            <a:r>
              <a:rPr lang="hu-HU" b="1" kern="1200" dirty="0">
                <a:solidFill>
                  <a:schemeClr val="accent1"/>
                </a:solidFill>
              </a:rPr>
              <a:t>Hogyan</a:t>
            </a:r>
            <a:r>
              <a:rPr lang="hu-HU" b="1" dirty="0"/>
              <a:t> </a:t>
            </a:r>
            <a:r>
              <a:rPr lang="hu-HU" b="1" kern="1200" dirty="0">
                <a:solidFill>
                  <a:schemeClr val="accent1"/>
                </a:solidFill>
              </a:rPr>
              <a:t>tudjuk módosítani az adatokat?</a:t>
            </a:r>
            <a:r>
              <a:rPr lang="hu-HU" b="1" u="sng" dirty="0" smtClean="0"/>
              <a:t/>
            </a:r>
            <a:br>
              <a:rPr lang="hu-HU" b="1" u="sng" dirty="0" smtClean="0"/>
            </a:br>
            <a:r>
              <a:rPr lang="en-US" b="1" u="sng" dirty="0" smtClean="0"/>
              <a:t>A</a:t>
            </a:r>
            <a:r>
              <a:rPr lang="hu-HU" b="1" u="sng" dirty="0"/>
              <a:t>z általunk hozzáadott  tartalmakat saját </a:t>
            </a:r>
            <a:r>
              <a:rPr lang="en-US" b="1" u="sng" dirty="0">
                <a:hlinkClick r:id="rId2"/>
              </a:rPr>
              <a:t>www.google.com/maps</a:t>
            </a:r>
            <a:r>
              <a:rPr lang="hu-HU" b="1" u="sng" dirty="0"/>
              <a:t> oldalon  „Az Ön hozzájárulásai” -&gt;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5853" y="2160588"/>
            <a:ext cx="6900332" cy="3881437"/>
          </a:xfrm>
          <a:prstGeom prst="rect">
            <a:avLst/>
          </a:prstGeom>
        </p:spPr>
      </p:pic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4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defTabSz="457200" rtl="0">
              <a:spcBef>
                <a:spcPct val="0"/>
              </a:spcBef>
            </a:pPr>
            <a:r>
              <a:rPr lang="hu-HU" b="1" kern="1200" dirty="0">
                <a:solidFill>
                  <a:schemeClr val="accent1"/>
                </a:solidFill>
              </a:rPr>
              <a:t>Hogyan</a:t>
            </a:r>
            <a:r>
              <a:rPr lang="hu-HU" b="1" dirty="0"/>
              <a:t> </a:t>
            </a:r>
            <a:r>
              <a:rPr lang="hu-HU" b="1" kern="1200" dirty="0">
                <a:solidFill>
                  <a:schemeClr val="accent1"/>
                </a:solidFill>
              </a:rPr>
              <a:t>tudjuk módosítani az adatokat?</a:t>
            </a:r>
            <a:r>
              <a:rPr lang="hu-HU" b="1" u="sng" dirty="0" smtClean="0"/>
              <a:t/>
            </a:r>
            <a:br>
              <a:rPr lang="hu-HU" b="1" u="sng" dirty="0" smtClean="0"/>
            </a:br>
            <a:r>
              <a:rPr lang="en-US" b="1" u="sng" dirty="0" smtClean="0"/>
              <a:t>A</a:t>
            </a:r>
            <a:r>
              <a:rPr lang="hu-HU" b="1" u="sng" dirty="0"/>
              <a:t>z általunk hozzáadott  tartalmakat saját </a:t>
            </a:r>
            <a:r>
              <a:rPr lang="en-US" b="1" u="sng" dirty="0">
                <a:hlinkClick r:id="rId2"/>
              </a:rPr>
              <a:t>www.google.com/maps</a:t>
            </a:r>
            <a:r>
              <a:rPr lang="hu-HU" b="1" u="sng" dirty="0"/>
              <a:t> oldalon  „Az Ön hozzájárulásai” -&gt;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809386" y="1565405"/>
            <a:ext cx="8332564" cy="5071140"/>
          </a:xfrm>
          <a:prstGeom prst="rect">
            <a:avLst/>
          </a:prstGeom>
        </p:spPr>
      </p:pic>
      <p:pic>
        <p:nvPicPr>
          <p:cNvPr id="6" name="Picture 5" descr="D:\My Documents\Dropbox\Cnesa\Web\Aktualis Web 2018\images\2018\szinhaz\20180609 ferh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09386" y="1565405"/>
            <a:ext cx="8332564" cy="5071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defTabSz="457200" rtl="0">
              <a:spcBef>
                <a:spcPct val="0"/>
              </a:spcBef>
            </a:pPr>
            <a:r>
              <a:rPr lang="hu-HU" b="1" kern="1200" dirty="0">
                <a:solidFill>
                  <a:schemeClr val="accent1"/>
                </a:solidFill>
              </a:rPr>
              <a:t>Hogyan</a:t>
            </a:r>
            <a:r>
              <a:rPr lang="hu-HU" b="1" dirty="0"/>
              <a:t> </a:t>
            </a:r>
            <a:r>
              <a:rPr lang="hu-HU" b="1" kern="1200" dirty="0">
                <a:solidFill>
                  <a:schemeClr val="accent1"/>
                </a:solidFill>
              </a:rPr>
              <a:t>tudjuk módosítani az adatokat?</a:t>
            </a:r>
            <a:r>
              <a:rPr lang="hu-HU" b="1" u="sng" dirty="0" smtClean="0"/>
              <a:t/>
            </a:r>
            <a:br>
              <a:rPr lang="hu-HU" b="1" u="sng" dirty="0" smtClean="0"/>
            </a:br>
            <a:r>
              <a:rPr lang="en-US" b="1" u="sng" dirty="0" smtClean="0"/>
              <a:t>A</a:t>
            </a:r>
            <a:r>
              <a:rPr lang="hu-HU" b="1" u="sng" dirty="0"/>
              <a:t>z általunk hozzáadott  tartalmakat saját </a:t>
            </a:r>
            <a:r>
              <a:rPr lang="en-US" b="1" u="sng" dirty="0">
                <a:hlinkClick r:id="rId3"/>
              </a:rPr>
              <a:t>www.google.com/maps</a:t>
            </a:r>
            <a:r>
              <a:rPr lang="hu-HU" b="1" u="sng" dirty="0"/>
              <a:t> oldalon  „Az Ön hozzájárulásai” -&gt;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63174"/>
            <a:ext cx="8596668" cy="3880773"/>
          </a:xfrm>
        </p:spPr>
        <p:txBody>
          <a:bodyPr/>
          <a:lstStyle/>
          <a:p>
            <a:r>
              <a:rPr lang="hu-HU" dirty="0"/>
              <a:t>Szerkesztés menüpontja alatt találjuk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D:\My Documents\Dropbox\Cnesa\Web\Aktualis Web 2018\images\2018\szinhaz\20180609 ferh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3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Hogyan tudjuk módosítani az adatokat?</a:t>
            </a:r>
            <a:r>
              <a:rPr lang="hu-HU" b="1" u="sng" dirty="0"/>
              <a:t/>
            </a:r>
            <a:br>
              <a:rPr lang="hu-HU" b="1" u="sng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3673"/>
            <a:ext cx="8596668" cy="3880773"/>
          </a:xfrm>
        </p:spPr>
        <p:txBody>
          <a:bodyPr/>
          <a:lstStyle/>
          <a:p>
            <a:r>
              <a:rPr lang="hu-HU" dirty="0"/>
              <a:t>Fényképet is feltölthetünk és rólunk szóló véleményeket is megnézhetjük, vagy felhasználók véleményeit elolvashatjuk akik a szolgáltatásunkat is értékelhetik!	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0813"/>
          <a:stretch/>
        </p:blipFill>
        <p:spPr bwMode="auto">
          <a:xfrm>
            <a:off x="1108586" y="2293121"/>
            <a:ext cx="8281219" cy="4382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Hogyan tudjuk módosítani az adatokat?</a:t>
            </a:r>
            <a:r>
              <a:rPr lang="hu-HU" b="1" u="sng" dirty="0"/>
              <a:t/>
            </a:r>
            <a:br>
              <a:rPr lang="hu-HU" b="1" u="sng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3673"/>
            <a:ext cx="8596668" cy="3880773"/>
          </a:xfrm>
        </p:spPr>
        <p:txBody>
          <a:bodyPr/>
          <a:lstStyle/>
          <a:p>
            <a:r>
              <a:rPr lang="hu-HU" dirty="0"/>
              <a:t>Értékelésnél vélemény és fénykép feltöltési lehetőség van!	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0495"/>
          <a:stretch/>
        </p:blipFill>
        <p:spPr bwMode="auto">
          <a:xfrm>
            <a:off x="892277" y="2222090"/>
            <a:ext cx="8507362" cy="4276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2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Hogyan tudjuk módosítani az adatokat?</a:t>
            </a:r>
            <a:r>
              <a:rPr lang="hu-HU" b="1" u="sng" dirty="0"/>
              <a:t/>
            </a:r>
            <a:br>
              <a:rPr lang="hu-HU" b="1" u="sng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3673"/>
            <a:ext cx="8596668" cy="3880773"/>
          </a:xfrm>
        </p:spPr>
        <p:txBody>
          <a:bodyPr/>
          <a:lstStyle/>
          <a:p>
            <a:r>
              <a:rPr lang="hu-HU" dirty="0"/>
              <a:t>Címkéket is hozzáadhatunk, itt fontos hogy olyan szavakat használjunk amik a keresés </a:t>
            </a:r>
            <a:r>
              <a:rPr lang="hu-HU" dirty="0" err="1"/>
              <a:t>optimizálásának</a:t>
            </a:r>
            <a:r>
              <a:rPr lang="hu-HU" dirty="0"/>
              <a:t> megfeleljenek</a:t>
            </a:r>
            <a:r>
              <a:rPr lang="hu-HU" dirty="0" smtClean="0"/>
              <a:t>.</a:t>
            </a: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3" r="73938"/>
          <a:stretch/>
        </p:blipFill>
        <p:spPr bwMode="auto">
          <a:xfrm>
            <a:off x="1024920" y="2111760"/>
            <a:ext cx="2573686" cy="4397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D:\My Documents\Dropbox\Cnesa\Web\Aktualis Web 2018\images\2018\szinhaz\20180609 ferha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5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T</a:t>
            </a:r>
            <a:r>
              <a:rPr lang="hu-HU" sz="2800" b="1" dirty="0" smtClean="0"/>
              <a:t>elefonos </a:t>
            </a:r>
            <a:r>
              <a:rPr lang="hu-HU" sz="2800" b="1" dirty="0"/>
              <a:t>alkalmazáson keresztül feltölteni a számunkra fontos helyet</a:t>
            </a:r>
            <a:endParaRPr lang="en-US" sz="14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677334" y="1852805"/>
            <a:ext cx="8596668" cy="3880773"/>
          </a:xfrm>
        </p:spPr>
        <p:txBody>
          <a:bodyPr/>
          <a:lstStyle/>
          <a:p>
            <a:r>
              <a:rPr lang="hu-HU" dirty="0"/>
              <a:t>Nyissuk meg a </a:t>
            </a:r>
            <a:r>
              <a:rPr lang="hu-HU" dirty="0" err="1"/>
              <a:t>Google</a:t>
            </a:r>
            <a:r>
              <a:rPr lang="hu-HU" dirty="0"/>
              <a:t> Térkép </a:t>
            </a:r>
            <a:r>
              <a:rPr lang="hu-HU" dirty="0" smtClean="0"/>
              <a:t>	alkalmazást</a:t>
            </a:r>
          </a:p>
          <a:p>
            <a:r>
              <a:rPr lang="hu-HU" dirty="0" smtClean="0"/>
              <a:t>Koppintsunk </a:t>
            </a:r>
            <a:r>
              <a:rPr lang="hu-HU" dirty="0"/>
              <a:t>a Menü   </a:t>
            </a:r>
            <a:r>
              <a:rPr lang="hu-HU" dirty="0" smtClean="0"/>
              <a:t>	Hiányzó </a:t>
            </a:r>
            <a:r>
              <a:rPr lang="hu-HU" dirty="0"/>
              <a:t>hely hozzáadása lehetőségre</a:t>
            </a:r>
            <a:r>
              <a:rPr lang="hu-HU" dirty="0" smtClean="0"/>
              <a:t>.</a:t>
            </a:r>
          </a:p>
          <a:p>
            <a:pPr lvl="0"/>
            <a:r>
              <a:rPr lang="hu-HU" dirty="0"/>
              <a:t>Válasszunk egy lehetőséget, majd kövessük a képernyőn megjelenő utasításokat.</a:t>
            </a:r>
            <a:endParaRPr lang="en-US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23" name="Picture 22" descr="Google Térké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86" y="1980643"/>
            <a:ext cx="170815" cy="17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Menü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57" y="2348805"/>
            <a:ext cx="170815" cy="17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És mé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72" y="2348804"/>
            <a:ext cx="122555" cy="17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D:\My Documents\Dropbox\Cnesa\Web\Aktualis Web 2018\images\2018\szinhaz\20180609 ferha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4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Összefoglaló és zárszó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Keresési módok és szerkesztési lehetőségek folyamatosan bővülnek - változnak, mint ahogyan a feltölthető tartalmak.</a:t>
            </a:r>
            <a:endParaRPr lang="en-US" dirty="0"/>
          </a:p>
          <a:p>
            <a:r>
              <a:rPr lang="hu-HU" dirty="0"/>
              <a:t>Talán javasolható lenne egy </a:t>
            </a:r>
            <a:r>
              <a:rPr lang="hu-HU" dirty="0" err="1"/>
              <a:t>Facebookos</a:t>
            </a:r>
            <a:r>
              <a:rPr lang="hu-HU" dirty="0"/>
              <a:t> oldal elkészítése a vállalkozások számára mert az oldalt havonta 2,13 milliárd aktív felhasználó keresi fel, míg a napi aktív felhasználók száma 1,4 milliárd fő. Ez gyakorlatilag a Föld lakosságának 18 százaléka.</a:t>
            </a:r>
            <a:endParaRPr lang="en-US" dirty="0"/>
          </a:p>
          <a:p>
            <a:r>
              <a:rPr lang="hu-HU" dirty="0"/>
              <a:t>Szerbiában körülbelül 3,5milló felhasználója van a </a:t>
            </a:r>
            <a:r>
              <a:rPr lang="hu-HU" dirty="0" err="1"/>
              <a:t>cca</a:t>
            </a:r>
            <a:r>
              <a:rPr lang="hu-HU" dirty="0"/>
              <a:t> 7millió lakosból (50%)!</a:t>
            </a:r>
            <a:endParaRPr lang="en-US" dirty="0"/>
          </a:p>
          <a:p>
            <a:r>
              <a:rPr lang="hu-HU" dirty="0"/>
              <a:t>Akinek van weboldala, feltétlenül linkelje be a </a:t>
            </a:r>
            <a:r>
              <a:rPr lang="hu-HU" dirty="0" err="1"/>
              <a:t>Google</a:t>
            </a:r>
            <a:r>
              <a:rPr lang="hu-HU" dirty="0"/>
              <a:t> térképet az oldalán.	</a:t>
            </a:r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6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De hogyan fognak bennünket megtalálni</a:t>
            </a:r>
            <a:r>
              <a:rPr lang="hu-HU" b="1" dirty="0" smtClean="0"/>
              <a:t>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Legaktívabb online tevékenységek</a:t>
            </a:r>
            <a:r>
              <a:rPr lang="hu-HU" b="1" dirty="0" smtClean="0"/>
              <a:t>:</a:t>
            </a:r>
          </a:p>
          <a:p>
            <a:pPr lvl="1"/>
            <a:r>
              <a:rPr lang="hu-HU" smtClean="0"/>
              <a:t>Kereső </a:t>
            </a:r>
            <a:r>
              <a:rPr lang="hu-HU" dirty="0"/>
              <a:t>/böngésző használata (90%), </a:t>
            </a:r>
            <a:endParaRPr lang="en-US" dirty="0"/>
          </a:p>
          <a:p>
            <a:pPr lvl="1"/>
            <a:r>
              <a:rPr lang="hu-HU" dirty="0"/>
              <a:t>közösségi hálózatok 79%</a:t>
            </a:r>
            <a:endParaRPr lang="en-US" dirty="0"/>
          </a:p>
          <a:p>
            <a:pPr lvl="1"/>
            <a:r>
              <a:rPr lang="hu-HU" dirty="0"/>
              <a:t>Videó tartalmak nézése 89%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0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Összefoglaló és zárszó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85054"/>
            <a:ext cx="8596668" cy="3880773"/>
          </a:xfrm>
        </p:spPr>
        <p:txBody>
          <a:bodyPr/>
          <a:lstStyle/>
          <a:p>
            <a:r>
              <a:rPr lang="hu-HU" dirty="0"/>
              <a:t>A már korábbiakban is említett </a:t>
            </a:r>
            <a:r>
              <a:rPr lang="hu-HU" u="sng" dirty="0">
                <a:hlinkClick r:id="rId2"/>
              </a:rPr>
              <a:t>https://www.google.com/maps</a:t>
            </a:r>
            <a:r>
              <a:rPr lang="hu-HU" dirty="0"/>
              <a:t> oldalon válassza ki a </a:t>
            </a:r>
            <a:r>
              <a:rPr lang="hu-HU" b="1" dirty="0"/>
              <a:t>Térkép megosztása vagy beágyazása</a:t>
            </a:r>
            <a:r>
              <a:rPr lang="hu-HU" dirty="0"/>
              <a:t> lehetőséget, majd a link küldése fülön másolhatjuk elérhetőségünket</a:t>
            </a:r>
            <a:endParaRPr lang="en-US" dirty="0"/>
          </a:p>
          <a:p>
            <a:r>
              <a:rPr lang="hu-HU" dirty="0"/>
              <a:t>	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t="9568"/>
          <a:stretch/>
        </p:blipFill>
        <p:spPr bwMode="auto">
          <a:xfrm>
            <a:off x="750269" y="2113936"/>
            <a:ext cx="8875511" cy="4336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My Documents\Dropbox\Cnesa\Web\Aktualis Web 2018\images\2018\szinhaz\20180609 ferh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6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Összefoglaló és zárszó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/>
          <a:lstStyle/>
          <a:p>
            <a:r>
              <a:rPr lang="hu-HU" dirty="0"/>
              <a:t>A már korábbiakban is említett </a:t>
            </a:r>
            <a:r>
              <a:rPr lang="hu-HU" u="sng" dirty="0">
                <a:hlinkClick r:id="rId2"/>
              </a:rPr>
              <a:t>https://www.google.com/maps</a:t>
            </a:r>
            <a:r>
              <a:rPr lang="hu-HU" dirty="0"/>
              <a:t> oldalon válassza ki a </a:t>
            </a:r>
            <a:r>
              <a:rPr lang="hu-HU" b="1" dirty="0"/>
              <a:t>Térkép megosztása vagy beágyazása</a:t>
            </a:r>
            <a:r>
              <a:rPr lang="hu-HU" dirty="0"/>
              <a:t> lehetőséget, majd a link küldése fülön másolhatjuk elérhetőségünket</a:t>
            </a:r>
            <a:endParaRPr lang="en-US" dirty="0"/>
          </a:p>
          <a:p>
            <a:r>
              <a:rPr lang="hu-HU" dirty="0"/>
              <a:t>	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t="10090"/>
          <a:stretch/>
        </p:blipFill>
        <p:spPr bwMode="auto">
          <a:xfrm>
            <a:off x="1111045" y="2176256"/>
            <a:ext cx="8162957" cy="4155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My Documents\Dropbox\Cnesa\Web\Aktualis Web 2018\images\2018\szinhaz\20180609 ferh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0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Kérdések?</a:t>
            </a:r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0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Hogyan működik a keresés</a:t>
            </a:r>
            <a:r>
              <a:rPr lang="hu-HU" b="1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dirty="0"/>
              <a:t>A keresők, mint például a </a:t>
            </a:r>
            <a:r>
              <a:rPr lang="hu-HU" dirty="0" err="1"/>
              <a:t>Google</a:t>
            </a:r>
            <a:r>
              <a:rPr lang="hu-HU" dirty="0"/>
              <a:t>, </a:t>
            </a:r>
            <a:r>
              <a:rPr lang="hu-HU" dirty="0" err="1"/>
              <a:t>a</a:t>
            </a:r>
            <a:r>
              <a:rPr lang="hu-HU" dirty="0"/>
              <a:t> </a:t>
            </a:r>
            <a:r>
              <a:rPr lang="hu-HU" dirty="0" err="1"/>
              <a:t>Bing</a:t>
            </a:r>
            <a:r>
              <a:rPr lang="hu-HU" dirty="0"/>
              <a:t>, </a:t>
            </a:r>
            <a:r>
              <a:rPr lang="hu-HU" dirty="0" err="1"/>
              <a:t>a</a:t>
            </a:r>
            <a:r>
              <a:rPr lang="hu-HU" dirty="0"/>
              <a:t> </a:t>
            </a:r>
            <a:r>
              <a:rPr lang="hu-HU" dirty="0" smtClean="0"/>
              <a:t>Yahoo</a:t>
            </a:r>
          </a:p>
          <a:p>
            <a:pPr algn="just"/>
            <a:r>
              <a:rPr lang="hu-HU" dirty="0" smtClean="0"/>
              <a:t>nagy </a:t>
            </a:r>
            <a:r>
              <a:rPr lang="hu-HU" dirty="0"/>
              <a:t>számú weboldal </a:t>
            </a:r>
            <a:r>
              <a:rPr lang="hu-HU" dirty="0" smtClean="0"/>
              <a:t>adatai</a:t>
            </a:r>
          </a:p>
          <a:p>
            <a:pPr algn="just"/>
            <a:r>
              <a:rPr lang="hu-HU" dirty="0" smtClean="0"/>
              <a:t>beírjuk </a:t>
            </a:r>
            <a:r>
              <a:rPr lang="hu-HU" dirty="0"/>
              <a:t>a megfelelő szót vagy </a:t>
            </a:r>
            <a:r>
              <a:rPr lang="hu-HU" dirty="0" smtClean="0"/>
              <a:t>kifejezést</a:t>
            </a:r>
          </a:p>
          <a:p>
            <a:pPr algn="just"/>
            <a:r>
              <a:rPr lang="hu-HU" dirty="0" smtClean="0"/>
              <a:t>kereső összehasonlítja weboldalakat </a:t>
            </a:r>
            <a:r>
              <a:rPr lang="hu-HU" dirty="0"/>
              <a:t>tartalmazó </a:t>
            </a:r>
            <a:r>
              <a:rPr lang="hu-HU" dirty="0" smtClean="0"/>
              <a:t>katalógusával</a:t>
            </a:r>
          </a:p>
          <a:p>
            <a:pPr algn="just"/>
            <a:r>
              <a:rPr lang="hu-HU" dirty="0" smtClean="0"/>
              <a:t>egyezéseket megjeleníti</a:t>
            </a:r>
          </a:p>
          <a:p>
            <a:pPr algn="just"/>
            <a:r>
              <a:rPr lang="hu-HU" dirty="0" smtClean="0"/>
              <a:t>keresési </a:t>
            </a:r>
            <a:r>
              <a:rPr lang="hu-HU" dirty="0"/>
              <a:t>eredmények oldalán </a:t>
            </a:r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keresők célja, hogy a találatok lehető legrelevánsabb listáját állítsák </a:t>
            </a:r>
            <a:r>
              <a:rPr lang="hu-HU" dirty="0" smtClean="0"/>
              <a:t>elő</a:t>
            </a:r>
          </a:p>
          <a:p>
            <a:pPr algn="just"/>
            <a:r>
              <a:rPr lang="hu-HU" dirty="0" smtClean="0"/>
              <a:t>az </a:t>
            </a:r>
            <a:r>
              <a:rPr lang="hu-HU" dirty="0"/>
              <a:t>eredmények oldala többnyire webhelyekre vonatkozó linkeket jelenít </a:t>
            </a:r>
            <a:r>
              <a:rPr lang="hu-HU" dirty="0" smtClean="0"/>
              <a:t>meg</a:t>
            </a:r>
          </a:p>
          <a:p>
            <a:pPr algn="just"/>
            <a:r>
              <a:rPr lang="hu-HU" dirty="0" smtClean="0"/>
              <a:t>tartalmazhat</a:t>
            </a:r>
            <a:r>
              <a:rPr lang="hu-HU" dirty="0"/>
              <a:t>, például a helyi vállalkozások listáját, eladó cikkeket, </a:t>
            </a:r>
            <a:r>
              <a:rPr lang="hu-HU" b="1" dirty="0"/>
              <a:t>hirdetéseket, képeket, térképeket</a:t>
            </a:r>
            <a:r>
              <a:rPr lang="hu-HU" dirty="0"/>
              <a:t>, videókat </a:t>
            </a:r>
            <a:r>
              <a:rPr lang="hu-HU" dirty="0" smtClean="0"/>
              <a:t>...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8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Tegyük fel, hogy van egy </a:t>
            </a:r>
            <a:r>
              <a:rPr lang="hu-HU" dirty="0" smtClean="0"/>
              <a:t>kávézónk </a:t>
            </a:r>
            <a:r>
              <a:rPr lang="hu-HU" dirty="0"/>
              <a:t>Magyarkanizsa </a:t>
            </a:r>
            <a:r>
              <a:rPr lang="hu-HU" dirty="0" smtClean="0"/>
              <a:t>területén.</a:t>
            </a:r>
          </a:p>
          <a:p>
            <a:pPr algn="just"/>
            <a:r>
              <a:rPr lang="hu-HU" dirty="0" smtClean="0"/>
              <a:t>Valaki </a:t>
            </a:r>
            <a:r>
              <a:rPr lang="hu-HU" dirty="0"/>
              <a:t>az interneten a „kávézó Magyarkanizsa” kifejezésre keres </a:t>
            </a:r>
            <a:r>
              <a:rPr lang="hu-HU" dirty="0" smtClean="0"/>
              <a:t>rá.</a:t>
            </a:r>
          </a:p>
          <a:p>
            <a:pPr algn="just"/>
            <a:r>
              <a:rPr lang="hu-HU" dirty="0" smtClean="0"/>
              <a:t>Ez </a:t>
            </a:r>
            <a:r>
              <a:rPr lang="hu-HU" dirty="0"/>
              <a:t>kiváló lehetőség, hogy megjelenjen a keresési eredmények oldalán</a:t>
            </a:r>
            <a:r>
              <a:rPr lang="hu-HU" dirty="0" smtClean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Tegyük fel, hogy van egy </a:t>
            </a:r>
            <a:r>
              <a:rPr lang="hu-HU" dirty="0" smtClean="0"/>
              <a:t>mosodatulajdonos</a:t>
            </a:r>
            <a:r>
              <a:rPr lang="hu-HU" dirty="0"/>
              <a:t>, vagy helyi kifőzde tulajdonos, ahol házhoz szállítást vállalnak, az a célja, hogy a felhasználók számára megjelenjen a keresési eredmények között, ha a vállalkozásával kapcsolatos szavakkal vagy kifejezésekkel </a:t>
            </a:r>
            <a:r>
              <a:rPr lang="hu-HU" dirty="0" smtClean="0"/>
              <a:t>keresnek.</a:t>
            </a:r>
          </a:p>
          <a:p>
            <a:pPr algn="just"/>
            <a:r>
              <a:rPr lang="hu-HU" dirty="0" smtClean="0"/>
              <a:t>Miért</a:t>
            </a:r>
            <a:r>
              <a:rPr lang="hu-HU" dirty="0"/>
              <a:t>? Mert a keresőbe írt szavak azt jelzik, hogy a felhasználó épp az adott pillanatban érdeklődik a terméke vagy a szolgáltatása iránt. 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b="1" dirty="0"/>
              <a:t>Hogyan működik a keresés</a:t>
            </a:r>
            <a:r>
              <a:rPr lang="hu-HU" b="1" dirty="0" smtClean="0"/>
              <a:t>?</a:t>
            </a:r>
            <a:endParaRPr lang="en-US" dirty="0"/>
          </a:p>
        </p:txBody>
      </p:sp>
      <p:pic>
        <p:nvPicPr>
          <p:cNvPr id="6" name="Picture 5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3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Hogyan működik a keresés?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141036" cy="3880773"/>
          </a:xfrm>
        </p:spPr>
        <p:txBody>
          <a:bodyPr/>
          <a:lstStyle/>
          <a:p>
            <a:pPr algn="just"/>
            <a:r>
              <a:rPr lang="hu-HU" b="1" dirty="0" smtClean="0"/>
              <a:t>A keresés lehetőséget </a:t>
            </a:r>
            <a:r>
              <a:rPr lang="hu-HU" b="1" dirty="0"/>
              <a:t>kínál azon személyek célzására, akik pont Önt keresik. </a:t>
            </a:r>
            <a:endParaRPr lang="hu-HU" b="1" dirty="0" smtClean="0"/>
          </a:p>
          <a:p>
            <a:pPr algn="just"/>
            <a:r>
              <a:rPr lang="hu-HU" dirty="0" smtClean="0"/>
              <a:t>Számos </a:t>
            </a:r>
            <a:r>
              <a:rPr lang="hu-HU" dirty="0"/>
              <a:t>hirdető azt is elmondhatja, hogy a keresés elengedhetetlen része az online </a:t>
            </a:r>
            <a:r>
              <a:rPr lang="hu-HU" dirty="0" err="1" smtClean="0"/>
              <a:t>marketingstratégiájukna</a:t>
            </a:r>
            <a:r>
              <a:rPr lang="en-US" dirty="0" smtClean="0"/>
              <a:t>k</a:t>
            </a:r>
            <a:r>
              <a:rPr lang="hu-HU" dirty="0" smtClean="0"/>
              <a:t> </a:t>
            </a:r>
            <a:r>
              <a:rPr lang="hu-HU" dirty="0"/>
              <a:t>és ezt a számok is alátámasztják.</a:t>
            </a:r>
            <a:endParaRPr lang="en-US" dirty="0"/>
          </a:p>
          <a:p>
            <a:pPr algn="just"/>
            <a:r>
              <a:rPr lang="hu-HU" dirty="0"/>
              <a:t>Egy e-marketinges jelentés szerint a világban már 2015-ben a digitális hirdetések közel felét keresőmarketingre költik. </a:t>
            </a:r>
            <a:endParaRPr lang="hu-HU" dirty="0" smtClean="0"/>
          </a:p>
          <a:p>
            <a:pPr algn="just"/>
            <a:r>
              <a:rPr lang="hu-HU" dirty="0" smtClean="0"/>
              <a:t>Nem lehet figyelmen </a:t>
            </a:r>
            <a:r>
              <a:rPr lang="hu-HU" dirty="0"/>
              <a:t>kívül kellene hagyni az online hirdetés egyéb </a:t>
            </a:r>
            <a:r>
              <a:rPr lang="hu-HU" dirty="0" smtClean="0"/>
              <a:t>formáit.</a:t>
            </a:r>
          </a:p>
          <a:p>
            <a:pPr algn="just"/>
            <a:r>
              <a:rPr lang="en-US" dirty="0" smtClean="0"/>
              <a:t>De</a:t>
            </a:r>
            <a:r>
              <a:rPr lang="hu-HU" dirty="0" smtClean="0"/>
              <a:t> </a:t>
            </a:r>
            <a:r>
              <a:rPr lang="hu-HU" dirty="0"/>
              <a:t>marketingcsomag tartalmazhat és tartalmaznia is kell számos egyéb módot a vállalkozás hirdetésére, például a közösségi médián és az e-mailen alapuló, valamint vizuális hirdetést</a:t>
            </a:r>
            <a:r>
              <a:rPr lang="hu-HU" dirty="0" smtClean="0"/>
              <a:t>.</a:t>
            </a:r>
            <a:endParaRPr lang="en-US" dirty="0" smtClean="0"/>
          </a:p>
          <a:p>
            <a:pPr algn="just"/>
            <a:r>
              <a:rPr lang="hu-HU" b="1" dirty="0"/>
              <a:t>Ha azonban a vállalkozása termékek és szolgáltatások online promóciójában érdekelt, a keresőben való jelenlét meglehetősen biztos befektetés.</a:t>
            </a:r>
            <a:endParaRPr lang="en-US" b="1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9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A keresőmotorok működése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Ha </a:t>
            </a:r>
            <a:r>
              <a:rPr lang="hu-HU" dirty="0" smtClean="0"/>
              <a:t>egy </a:t>
            </a:r>
            <a:r>
              <a:rPr lang="hu-HU" dirty="0"/>
              <a:t>keresőmotor használatával a legközelebbi kávézót keressük, </a:t>
            </a:r>
            <a:r>
              <a:rPr lang="hu-HU" dirty="0" smtClean="0"/>
              <a:t>mindegyik </a:t>
            </a:r>
            <a:r>
              <a:rPr lang="hu-HU" dirty="0"/>
              <a:t>három alapvető műveletet hajt végre.</a:t>
            </a:r>
            <a:endParaRPr lang="en-US" dirty="0"/>
          </a:p>
          <a:p>
            <a:pPr algn="just"/>
            <a:r>
              <a:rPr lang="hu-HU" dirty="0"/>
              <a:t>Először megvizsgálják azon tartalmakat, amelyekről értesültek, és amelyekhez engedéllyel rendelkeznek. Ezt nevezzük </a:t>
            </a:r>
            <a:r>
              <a:rPr lang="hu-HU" b="1" i="1" dirty="0"/>
              <a:t>feltérképezésnek</a:t>
            </a:r>
            <a:r>
              <a:rPr lang="hu-HU" dirty="0"/>
              <a:t>. </a:t>
            </a:r>
            <a:endParaRPr lang="en-US" dirty="0"/>
          </a:p>
          <a:p>
            <a:pPr algn="just"/>
            <a:r>
              <a:rPr lang="hu-HU" dirty="0"/>
              <a:t>Másodszor, minden tartalmi egységet kategorizálnak, ezt nevezzük </a:t>
            </a:r>
            <a:r>
              <a:rPr lang="hu-HU" b="1" dirty="0" smtClean="0"/>
              <a:t>indexelésnek</a:t>
            </a:r>
            <a:r>
              <a:rPr lang="hu-HU" dirty="0" smtClean="0"/>
              <a:t>.</a:t>
            </a:r>
            <a:endParaRPr lang="en-US" dirty="0" smtClean="0"/>
          </a:p>
          <a:p>
            <a:pPr algn="just"/>
            <a:r>
              <a:rPr lang="hu-HU" dirty="0" smtClean="0"/>
              <a:t>Harmadszor </a:t>
            </a:r>
            <a:r>
              <a:rPr lang="hu-HU" dirty="0"/>
              <a:t>pedig meghatározzák, mely </a:t>
            </a:r>
            <a:r>
              <a:rPr lang="hu-HU" b="1" dirty="0"/>
              <a:t>tartalom a legfontosabb</a:t>
            </a:r>
            <a:r>
              <a:rPr lang="hu-HU" dirty="0"/>
              <a:t> a kereső felhasználók számára, ezt nevezzük </a:t>
            </a:r>
            <a:r>
              <a:rPr lang="hu-HU" b="1" i="1" dirty="0"/>
              <a:t>rangsorolásnak</a:t>
            </a:r>
            <a:r>
              <a:rPr lang="hu-HU" dirty="0"/>
              <a:t>.</a:t>
            </a:r>
            <a:endParaRPr lang="en-US" dirty="0"/>
          </a:p>
          <a:p>
            <a:pPr algn="just"/>
            <a:r>
              <a:rPr lang="en-US" dirty="0" smtClean="0"/>
              <a:t>N</a:t>
            </a:r>
            <a:r>
              <a:rPr lang="hu-HU" dirty="0" err="1" smtClean="0"/>
              <a:t>em</a:t>
            </a:r>
            <a:r>
              <a:rPr lang="hu-HU" dirty="0" smtClean="0"/>
              <a:t> </a:t>
            </a:r>
            <a:r>
              <a:rPr lang="hu-HU" dirty="0"/>
              <a:t>minden adat kerül a keresőmotor indexébe, amit felkutatott. 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 descr="D:\My Documents\Dropbox\Cnesa\Web\Aktualis Web 2018\images\2018\szinhaz\20180609 ferha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49" y="5897881"/>
            <a:ext cx="953770" cy="80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0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</TotalTime>
  <Words>2838</Words>
  <Application>Microsoft Office PowerPoint</Application>
  <PresentationFormat>Widescreen</PresentationFormat>
  <Paragraphs>218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Times New Roman</vt:lpstr>
      <vt:lpstr>Trebuchet MS</vt:lpstr>
      <vt:lpstr>Wingdings 3</vt:lpstr>
      <vt:lpstr>Facet</vt:lpstr>
      <vt:lpstr>Marketing és informatika Magyarkanizsa község turizmusának szolgálatában </vt:lpstr>
      <vt:lpstr>Marketing és informatika Magyarkanizsa község turizmusának szolgálatában</vt:lpstr>
      <vt:lpstr>De hogyan fognak bennünket megtalálni? </vt:lpstr>
      <vt:lpstr>De hogyan fognak bennünket megtalálni? </vt:lpstr>
      <vt:lpstr>De hogyan fognak bennünket megtalálni? </vt:lpstr>
      <vt:lpstr>Hogyan működik a keresés?</vt:lpstr>
      <vt:lpstr>Hogyan működik a keresés?</vt:lpstr>
      <vt:lpstr>Hogyan működik a keresés?</vt:lpstr>
      <vt:lpstr>A keresőmotorok működése </vt:lpstr>
      <vt:lpstr>A keresőmotorok működése </vt:lpstr>
      <vt:lpstr>A keresőmotorok működése </vt:lpstr>
      <vt:lpstr>A keresőmotorok működése </vt:lpstr>
      <vt:lpstr>Két féle keresést különböztetünk meg: </vt:lpstr>
      <vt:lpstr>Organikus keresés - nem fizetett eredmények </vt:lpstr>
      <vt:lpstr>Keresőmotorral végzett hirdetési találatok!</vt:lpstr>
      <vt:lpstr>Keresőmotorral végzett hirdetési találatok!</vt:lpstr>
      <vt:lpstr>Keresőmotorral végzett hirdetési találatok!</vt:lpstr>
      <vt:lpstr>Egyéb online hirdetési lehetőségek</vt:lpstr>
      <vt:lpstr>A közösségi média </vt:lpstr>
      <vt:lpstr>Mitől különleges a közösségi média?</vt:lpstr>
      <vt:lpstr>Mitől különleges a közösségi média?</vt:lpstr>
      <vt:lpstr>A hiányzó hely hozzáadása a térképhez         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A hiányzó hely hozzáadása a térképhez - 10 pont a sikerig</vt:lpstr>
      <vt:lpstr>PowerPoint Presentation</vt:lpstr>
      <vt:lpstr>Hogyan tudjuk módosítani az adatokat?</vt:lpstr>
      <vt:lpstr>Hogyan tudjuk módosítani az adatokat?</vt:lpstr>
      <vt:lpstr>Hogyan tudjuk módosítani az adatokat?</vt:lpstr>
      <vt:lpstr>Hogyan tudjuk módosítani az adatokat? Az általunk hozzáadott  tartalmakat saját www.google.com/maps oldalon  „Az Ön hozzájárulásai” -&gt; </vt:lpstr>
      <vt:lpstr>Hogyan tudjuk módosítani az adatokat? Az általunk hozzáadott  tartalmakat saját www.google.com/maps oldalon  „Az Ön hozzájárulásai” -&gt; </vt:lpstr>
      <vt:lpstr>Hogyan tudjuk módosítani az adatokat? Az általunk hozzáadott  tartalmakat saját www.google.com/maps oldalon  „Az Ön hozzájárulásai” -&gt; </vt:lpstr>
      <vt:lpstr>Hogyan tudjuk módosítani az adatokat? </vt:lpstr>
      <vt:lpstr>Hogyan tudjuk módosítani az adatokat? </vt:lpstr>
      <vt:lpstr>Hogyan tudjuk módosítani az adatokat? </vt:lpstr>
      <vt:lpstr>Telefonos alkalmazáson keresztül feltölteni a számunkra fontos helyet</vt:lpstr>
      <vt:lpstr>Összefoglaló és zárszó </vt:lpstr>
      <vt:lpstr>Összefoglaló és zárszó </vt:lpstr>
      <vt:lpstr>Összefoglaló és zárszó 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</dc:creator>
  <cp:lastModifiedBy>Info</cp:lastModifiedBy>
  <cp:revision>22</cp:revision>
  <dcterms:created xsi:type="dcterms:W3CDTF">2018-06-07T18:10:28Z</dcterms:created>
  <dcterms:modified xsi:type="dcterms:W3CDTF">2018-06-14T16:58:17Z</dcterms:modified>
</cp:coreProperties>
</file>